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471" r:id="rId3"/>
    <p:sldId id="516" r:id="rId4"/>
    <p:sldId id="472" r:id="rId5"/>
    <p:sldId id="700" r:id="rId6"/>
    <p:sldId id="699" r:id="rId7"/>
    <p:sldId id="649" r:id="rId8"/>
    <p:sldId id="650" r:id="rId9"/>
    <p:sldId id="651" r:id="rId10"/>
    <p:sldId id="652" r:id="rId11"/>
    <p:sldId id="592" r:id="rId12"/>
    <p:sldId id="653" r:id="rId13"/>
    <p:sldId id="654" r:id="rId14"/>
    <p:sldId id="655" r:id="rId15"/>
    <p:sldId id="656" r:id="rId16"/>
    <p:sldId id="701" r:id="rId17"/>
    <p:sldId id="657" r:id="rId18"/>
    <p:sldId id="695" r:id="rId19"/>
    <p:sldId id="658" r:id="rId20"/>
    <p:sldId id="659" r:id="rId21"/>
    <p:sldId id="660" r:id="rId22"/>
    <p:sldId id="661" r:id="rId23"/>
    <p:sldId id="702" r:id="rId24"/>
    <p:sldId id="703" r:id="rId25"/>
    <p:sldId id="704" r:id="rId26"/>
    <p:sldId id="705" r:id="rId27"/>
    <p:sldId id="696" r:id="rId28"/>
    <p:sldId id="662" r:id="rId29"/>
    <p:sldId id="663" r:id="rId30"/>
    <p:sldId id="664" r:id="rId31"/>
    <p:sldId id="665" r:id="rId32"/>
    <p:sldId id="666" r:id="rId33"/>
    <p:sldId id="667" r:id="rId34"/>
    <p:sldId id="697" r:id="rId35"/>
    <p:sldId id="710" r:id="rId36"/>
    <p:sldId id="668" r:id="rId37"/>
    <p:sldId id="669" r:id="rId38"/>
    <p:sldId id="670" r:id="rId39"/>
    <p:sldId id="671" r:id="rId40"/>
    <p:sldId id="672" r:id="rId41"/>
    <p:sldId id="673" r:id="rId42"/>
    <p:sldId id="674" r:id="rId43"/>
    <p:sldId id="676" r:id="rId44"/>
    <p:sldId id="675" r:id="rId45"/>
    <p:sldId id="698" r:id="rId46"/>
    <p:sldId id="677" r:id="rId47"/>
    <p:sldId id="678" r:id="rId48"/>
    <p:sldId id="679" r:id="rId49"/>
    <p:sldId id="680" r:id="rId50"/>
    <p:sldId id="681" r:id="rId51"/>
    <p:sldId id="682" r:id="rId52"/>
    <p:sldId id="683" r:id="rId53"/>
    <p:sldId id="593" r:id="rId54"/>
    <p:sldId id="684" r:id="rId55"/>
    <p:sldId id="685" r:id="rId56"/>
    <p:sldId id="686" r:id="rId57"/>
    <p:sldId id="687" r:id="rId58"/>
    <p:sldId id="688" r:id="rId59"/>
    <p:sldId id="689" r:id="rId60"/>
    <p:sldId id="690" r:id="rId61"/>
    <p:sldId id="691" r:id="rId62"/>
    <p:sldId id="692" r:id="rId63"/>
    <p:sldId id="693" r:id="rId64"/>
    <p:sldId id="694" r:id="rId65"/>
    <p:sldId id="711" r:id="rId66"/>
    <p:sldId id="712" r:id="rId67"/>
    <p:sldId id="713" r:id="rId68"/>
    <p:sldId id="714" r:id="rId69"/>
    <p:sldId id="706" r:id="rId70"/>
    <p:sldId id="707" r:id="rId71"/>
    <p:sldId id="709" r:id="rId72"/>
    <p:sldId id="385" r:id="rId7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C479D"/>
    <a:srgbClr val="008000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6" autoAdjust="0"/>
    <p:restoredTop sz="94213" autoAdjust="0"/>
  </p:normalViewPr>
  <p:slideViewPr>
    <p:cSldViewPr>
      <p:cViewPr varScale="1">
        <p:scale>
          <a:sx n="102" d="100"/>
          <a:sy n="102" d="100"/>
        </p:scale>
        <p:origin x="114" y="342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2023-06-13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2023-06-13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87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25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01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59832" y="3356992"/>
            <a:ext cx="5802610" cy="1647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512" y="188640"/>
            <a:ext cx="4296538" cy="345638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6663409" y="188640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436096" y="3356992"/>
            <a:ext cx="122413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2843808" y="3573016"/>
            <a:ext cx="5976664" cy="172819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r>
              <a:rPr lang="ko-KR" altLang="en-US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배우는</a:t>
            </a:r>
            <a:endParaRPr lang="en-US" altLang="ko-KR" sz="2800" smtClean="0">
              <a:solidFill>
                <a:srgbClr val="00669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5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 원리</a:t>
            </a:r>
            <a:endParaRPr lang="ko-KR" altLang="en-US" sz="5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3C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3C479D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3C479D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352645" y="6309320"/>
            <a:ext cx="22974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2021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6732240" y="5445224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856" y="6237312"/>
            <a:ext cx="26860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 CookBook,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인공지능 시대를 위한 컴퓨터 과학 개론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7D5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3C479D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2023-06-13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fld id="{048473F8-2F3F-4CC2-BF55-F7E080802650}" type="slidenum">
              <a:rPr lang="ko-KR" altLang="en-US" sz="120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>
                <a:defRPr/>
              </a:pPr>
              <a:t>‹#›</a:t>
            </a:fld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9" r:id="rId4"/>
    <p:sldLayoutId id="2147483680" r:id="rId5"/>
    <p:sldLayoutId id="2147483686" r:id="rId6"/>
    <p:sldLayoutId id="2147483685" r:id="rId7"/>
    <p:sldLayoutId id="2147483690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jp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jpg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600" b="1" dirty="0">
                <a:solidFill>
                  <a:schemeClr val="bg1"/>
                </a:solidFill>
              </a:rPr>
              <a:t>Chapter 11. </a:t>
            </a:r>
            <a:r>
              <a:rPr lang="ko-KR" altLang="en-US" sz="3600" b="1" dirty="0">
                <a:solidFill>
                  <a:schemeClr val="bg1"/>
                </a:solidFill>
              </a:rPr>
              <a:t>그래픽 프로그래밍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000" dirty="0"/>
              <a:t>GUI </a:t>
            </a:r>
            <a:r>
              <a:rPr lang="ko-KR" altLang="en-US" sz="4000" dirty="0"/>
              <a:t>프로그래밍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927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tkinter</a:t>
            </a:r>
            <a:r>
              <a:rPr lang="en-US" altLang="ko-KR" sz="2000" dirty="0"/>
              <a:t> </a:t>
            </a:r>
            <a:r>
              <a:rPr lang="ko-KR" altLang="en-US" sz="2000" dirty="0"/>
              <a:t>모듈의 개념과 사용법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 err="1"/>
              <a:t>tkinter</a:t>
            </a:r>
            <a:r>
              <a:rPr lang="ko-KR" altLang="en-US" sz="1600" dirty="0"/>
              <a:t>를 사용하면 </a:t>
            </a:r>
            <a:r>
              <a:rPr lang="en-US" altLang="ko-KR" sz="1600" dirty="0"/>
              <a:t>GUI </a:t>
            </a:r>
            <a:r>
              <a:rPr lang="ko-KR" altLang="en-US" sz="1600" dirty="0"/>
              <a:t>프로그램을 작성할 수 있음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먼저 </a:t>
            </a:r>
            <a:r>
              <a:rPr lang="en-US" altLang="ko-KR" sz="1600" dirty="0"/>
              <a:t>import </a:t>
            </a:r>
            <a:r>
              <a:rPr lang="ko-KR" altLang="en-US" sz="1600" dirty="0"/>
              <a:t>문으로 </a:t>
            </a:r>
            <a:r>
              <a:rPr lang="en-US" altLang="ko-KR" sz="1600" dirty="0" err="1"/>
              <a:t>tkinter</a:t>
            </a:r>
            <a:r>
              <a:rPr lang="en-US" altLang="ko-KR" sz="1600" dirty="0"/>
              <a:t> </a:t>
            </a:r>
            <a:r>
              <a:rPr lang="ko-KR" altLang="en-US" sz="1600" dirty="0"/>
              <a:t>모듈 사용을 선언하고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Tk</a:t>
            </a:r>
            <a:r>
              <a:rPr lang="en-US" altLang="ko-KR" sz="1600" dirty="0"/>
              <a:t>( ) </a:t>
            </a:r>
            <a:r>
              <a:rPr lang="ko-KR" altLang="en-US" sz="1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객체</a:t>
            </a:r>
            <a:r>
              <a:rPr lang="ko-KR" altLang="en-US" sz="1600" dirty="0"/>
              <a:t>를 생성하면 </a:t>
            </a:r>
            <a:r>
              <a:rPr lang="en-US" altLang="ko-KR" sz="1600" dirty="0"/>
              <a:t>root</a:t>
            </a:r>
            <a:r>
              <a:rPr lang="ko-KR" altLang="en-US" sz="1600" dirty="0"/>
              <a:t>라고 불리는 기본 윈도우가 생성 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"/>
          <a:stretch/>
        </p:blipFill>
        <p:spPr>
          <a:xfrm>
            <a:off x="1539244" y="2708921"/>
            <a:ext cx="6705164" cy="27728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54538" y="5352229"/>
            <a:ext cx="70745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 err="1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Tkinter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는 </a:t>
            </a:r>
            <a:r>
              <a:rPr lang="en-US" altLang="ko-KR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“</a:t>
            </a:r>
            <a:r>
              <a:rPr lang="en-US" altLang="ko-KR" sz="1000" dirty="0" smtClean="0">
                <a:latin typeface="+mn-ea"/>
                <a:ea typeface="+mn-ea"/>
              </a:rPr>
              <a:t>Python </a:t>
            </a:r>
            <a:r>
              <a:rPr lang="en-US" altLang="ko-KR" sz="1000" dirty="0">
                <a:latin typeface="+mn-ea"/>
                <a:ea typeface="+mn-ea"/>
              </a:rPr>
              <a:t>interface </a:t>
            </a:r>
            <a:r>
              <a:rPr lang="en-US" altLang="ko-KR" sz="1000">
                <a:latin typeface="+mn-ea"/>
                <a:ea typeface="+mn-ea"/>
              </a:rPr>
              <a:t>to </a:t>
            </a:r>
            <a:r>
              <a:rPr lang="en-US" altLang="ko-KR" sz="1000" smtClean="0">
                <a:latin typeface="+mn-ea"/>
                <a:ea typeface="+mn-ea"/>
              </a:rPr>
              <a:t>Tcl/Tk”</a:t>
            </a:r>
            <a:r>
              <a:rPr lang="ko-KR" altLang="en-US" sz="1000" dirty="0" smtClean="0">
                <a:latin typeface="+mn-ea"/>
                <a:ea typeface="+mn-ea"/>
              </a:rPr>
              <a:t>로 </a:t>
            </a:r>
            <a:r>
              <a:rPr lang="en-US" altLang="ko-KR" sz="1000" dirty="0" err="1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Tk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와</a:t>
            </a:r>
            <a:r>
              <a:rPr lang="en-US" altLang="ko-KR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인터페이스</a:t>
            </a:r>
            <a:r>
              <a:rPr lang="en-US" altLang="ko-KR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(interface)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의</a:t>
            </a:r>
            <a:r>
              <a:rPr lang="en-US" altLang="ko-KR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합성어에서 유래</a:t>
            </a:r>
            <a:endParaRPr lang="en-US" altLang="ko-KR" sz="1000" dirty="0" smtClean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000" dirty="0" err="1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Tkinter</a:t>
            </a:r>
            <a:r>
              <a:rPr lang="ko-KR" altLang="en-US" sz="100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는 </a:t>
            </a:r>
            <a:r>
              <a:rPr lang="en-US" altLang="ko-KR" sz="100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Tcl/Tk(Tool Command Language/Toolkit)</a:t>
            </a:r>
            <a:r>
              <a:rPr lang="ko-KR" altLang="en-US" sz="100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를 </a:t>
            </a:r>
            <a:r>
              <a:rPr lang="ko-KR" altLang="en-US" sz="1000" dirty="0" err="1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파이썬에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 사용할 수 있도록 한 </a:t>
            </a:r>
            <a:r>
              <a:rPr lang="en-US" altLang="ko-KR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Lightweight GIU 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모듈</a:t>
            </a:r>
            <a:endParaRPr lang="en-US" altLang="ko-KR" sz="1000" dirty="0" smtClean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000" dirty="0" err="1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Tk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는 크로스 플랫폼에 사용하는 일종의 </a:t>
            </a:r>
            <a:r>
              <a:rPr lang="en-US" altLang="ko-KR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GUI </a:t>
            </a:r>
            <a:r>
              <a:rPr lang="ko-KR" altLang="en-US" sz="1000" dirty="0" err="1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툴킷</a:t>
            </a:r>
            <a:endParaRPr lang="en-US" altLang="ko-KR" sz="1000" dirty="0" smtClean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크로스 플랫폼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영어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: cross-platform) 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또는 멀티 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플랫폼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영어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: multi-platform)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은 컴퓨터 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프로그램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운영 체제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컴퓨터 언어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프로그래밍 언어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컴퓨터 소프트웨어 등이 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여러 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종류의 컴퓨터 </a:t>
            </a:r>
            <a:r>
              <a:rPr lang="ko-KR" altLang="en-US" sz="1000" b="1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플랫폼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에서 동작할 수 있다는 것을 뜻하는 용어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60701" y="4571424"/>
            <a:ext cx="3651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900" dirty="0" err="1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Tk</a:t>
            </a:r>
            <a:r>
              <a:rPr lang="en-US" altLang="ko-KR" sz="9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()</a:t>
            </a:r>
            <a:r>
              <a:rPr lang="ko-KR" altLang="en-US" sz="9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는 윈도우 객체를 생성 후 핸들</a:t>
            </a:r>
            <a:r>
              <a:rPr lang="en-US" altLang="ko-KR" sz="9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(handle) </a:t>
            </a:r>
            <a:r>
              <a:rPr lang="ko-KR" altLang="en-US" sz="9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값을 반환</a:t>
            </a:r>
            <a:endParaRPr lang="en-US" altLang="ko-KR" sz="900" dirty="0" smtClean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9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핸들 값은 객체에 접근 할 수 있는 태그</a:t>
            </a:r>
            <a:r>
              <a:rPr lang="en-US" altLang="ko-KR" sz="9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(tag) </a:t>
            </a:r>
            <a:r>
              <a:rPr lang="ko-KR" altLang="en-US" sz="900" dirty="0" smtClean="0">
                <a:solidFill>
                  <a:schemeClr val="accent5">
                    <a:lumMod val="75000"/>
                  </a:schemeClr>
                </a:solidFill>
                <a:latin typeface="+mn-ea"/>
                <a:ea typeface="+mn-ea"/>
              </a:rPr>
              <a:t>또는 티켓의 일종</a:t>
            </a:r>
            <a:endParaRPr lang="ko-KR" altLang="en-US" sz="9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65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72" y="1770007"/>
            <a:ext cx="6968068" cy="12891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tkinter</a:t>
            </a:r>
            <a:r>
              <a:rPr lang="en-US" altLang="ko-KR" sz="2000" dirty="0"/>
              <a:t> </a:t>
            </a:r>
            <a:r>
              <a:rPr lang="ko-KR" altLang="en-US" sz="2000" dirty="0"/>
              <a:t>모듈의 개념과 사용법</a:t>
            </a:r>
            <a:endParaRPr lang="en-US" altLang="ko-KR" sz="20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생성된 윈도우 안에 위젯이라고 불리는 구성 요소를 추가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닫기</a:t>
            </a:r>
            <a:r>
              <a:rPr lang="en-US" altLang="ko-KR" sz="1600" dirty="0"/>
              <a:t>( )</a:t>
            </a:r>
            <a:r>
              <a:rPr lang="ko-KR" altLang="en-US" sz="1600" dirty="0"/>
              <a:t>를 눌러 윈도우를 종료할 때까지 사용자의 키 입력이나 마우스 클릭 등의 이벤트 처리를 위해 대기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4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500" dirty="0"/>
              <a:t>현재 만든 버튼에는 이벤트 처리가 연결되지 않아 버튼을 눌러도 아무런 동작도 하지 않음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-511" r="4999"/>
          <a:stretch/>
        </p:blipFill>
        <p:spPr>
          <a:xfrm>
            <a:off x="1573861" y="3717032"/>
            <a:ext cx="6958579" cy="3829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51" y="5028282"/>
            <a:ext cx="3505689" cy="14289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055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564905"/>
            <a:ext cx="3888432" cy="161242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799288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tkinter</a:t>
            </a:r>
            <a:r>
              <a:rPr lang="en-US" altLang="ko-KR" sz="2000" dirty="0"/>
              <a:t> </a:t>
            </a:r>
            <a:r>
              <a:rPr lang="ko-KR" altLang="en-US" sz="2000" dirty="0"/>
              <a:t>모듈의 개념과 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표시되는 순서대로 레이블</a:t>
            </a:r>
            <a:r>
              <a:rPr lang="en-US" altLang="ko-KR" sz="1600" dirty="0"/>
              <a:t>(Label( )), </a:t>
            </a:r>
            <a:r>
              <a:rPr lang="ko-KR" altLang="en-US" sz="1600" dirty="0"/>
              <a:t>엔트리</a:t>
            </a:r>
            <a:r>
              <a:rPr lang="en-US" altLang="ko-KR" sz="1600" dirty="0"/>
              <a:t>(Entry( )), </a:t>
            </a:r>
            <a:r>
              <a:rPr lang="ko-KR" altLang="en-US" sz="1600" dirty="0"/>
              <a:t>버튼</a:t>
            </a:r>
            <a:r>
              <a:rPr lang="en-US" altLang="ko-KR" sz="1600" dirty="0"/>
              <a:t>(Button( )) </a:t>
            </a:r>
            <a:r>
              <a:rPr lang="ko-KR" altLang="en-US" sz="1600" dirty="0"/>
              <a:t>위젯을 만들어 윈도우에 배치하고 이벤트 처리를 위해 대기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모듈 사용을 선언하고 기본 윈도우를 생성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레이블</a:t>
            </a:r>
            <a:r>
              <a:rPr lang="en-US" altLang="ko-KR" sz="1600" dirty="0"/>
              <a:t>, </a:t>
            </a:r>
            <a:r>
              <a:rPr lang="ko-KR" altLang="en-US" sz="1600" dirty="0"/>
              <a:t>엔트리</a:t>
            </a:r>
            <a:r>
              <a:rPr lang="en-US" altLang="ko-KR" sz="1600" dirty="0"/>
              <a:t>(</a:t>
            </a:r>
            <a:r>
              <a:rPr lang="ko-KR" altLang="en-US" sz="1600" dirty="0"/>
              <a:t>입력 상자</a:t>
            </a:r>
            <a:r>
              <a:rPr lang="en-US" altLang="ko-KR" sz="1600" dirty="0"/>
              <a:t>), </a:t>
            </a:r>
            <a:r>
              <a:rPr lang="ko-KR" altLang="en-US" sz="1600" dirty="0"/>
              <a:t>버튼 위젯을 생성하여 윈도우에 추가</a:t>
            </a:r>
            <a:endParaRPr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15" y="1484784"/>
            <a:ext cx="7400925" cy="438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5257"/>
          <a:stretch/>
        </p:blipFill>
        <p:spPr>
          <a:xfrm>
            <a:off x="1547664" y="4507656"/>
            <a:ext cx="6984776" cy="809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r="5237"/>
          <a:stretch/>
        </p:blipFill>
        <p:spPr>
          <a:xfrm>
            <a:off x="1519089" y="5647604"/>
            <a:ext cx="7013351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5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tkinter</a:t>
            </a:r>
            <a:r>
              <a:rPr lang="en-US" altLang="ko-KR" sz="2000" dirty="0"/>
              <a:t> </a:t>
            </a:r>
            <a:r>
              <a:rPr lang="ko-KR" altLang="en-US" sz="2000" dirty="0"/>
              <a:t>모듈의 개념과 사용법</a:t>
            </a:r>
            <a:endParaRPr lang="en-US" altLang="ko-KR" sz="20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위젯을 </a:t>
            </a:r>
            <a:r>
              <a:rPr lang="en-US" altLang="ko-KR" sz="1600" dirty="0"/>
              <a:t>pack( )</a:t>
            </a:r>
            <a:r>
              <a:rPr lang="ko-KR" altLang="en-US" sz="1600" dirty="0"/>
              <a:t>으로 배치하면 기술한 순서대로 위에서부터 표시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이벤트가 발생하면 처리하기 위해 대기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15" y="1484784"/>
            <a:ext cx="7400925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378"/>
          <a:stretch/>
        </p:blipFill>
        <p:spPr>
          <a:xfrm>
            <a:off x="1619673" y="2365449"/>
            <a:ext cx="6912768" cy="83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5357" b="-6189"/>
          <a:stretch/>
        </p:blipFill>
        <p:spPr>
          <a:xfrm>
            <a:off x="1591097" y="3528478"/>
            <a:ext cx="6941343" cy="4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3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tkinter</a:t>
            </a:r>
            <a:r>
              <a:rPr lang="en-US" altLang="ko-KR" sz="2000" dirty="0"/>
              <a:t> </a:t>
            </a:r>
            <a:r>
              <a:rPr lang="ko-KR" altLang="en-US" sz="2000" dirty="0"/>
              <a:t>모듈의 개념과 사용법</a:t>
            </a:r>
            <a:endParaRPr lang="en-US" altLang="ko-KR" sz="20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600" dirty="0"/>
              <a:t>단계별로 작성한 코드를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파일로 저장하고 실행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5"/>
            </a:pPr>
            <a:endParaRPr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15" y="1484784"/>
            <a:ext cx="7400925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624"/>
          <a:stretch/>
        </p:blipFill>
        <p:spPr>
          <a:xfrm>
            <a:off x="1619673" y="2386261"/>
            <a:ext cx="691276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32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</a:t>
            </a:r>
            <a:r>
              <a:rPr lang="en-US" altLang="ko-KR" smtClean="0">
                <a:solidFill>
                  <a:srgbClr val="3C479D"/>
                </a:solidFill>
              </a:rPr>
              <a:t>. </a:t>
            </a:r>
            <a:r>
              <a:rPr lang="en-US" altLang="ko-KR"/>
              <a:t>GUI </a:t>
            </a:r>
            <a:r>
              <a:rPr lang="ko-KR" altLang="en-US"/>
              <a:t>프로그래밍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/>
              <a:t>tkinter </a:t>
            </a:r>
            <a:r>
              <a:rPr lang="ko-KR" altLang="en-US" sz="2000"/>
              <a:t>모듈의 개념과 사용법</a:t>
            </a:r>
            <a:endParaRPr lang="en-US" altLang="ko-KR" sz="200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윈도우 창 만들기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1052510" y="1988840"/>
            <a:ext cx="762394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from tkinter import *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0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w = Tk()    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기본 윈도우 객체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ko-KR" altLang="en-US" sz="100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w.title("Pythone Tkinter")      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윈도우 타이틀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("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제목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w.geometry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("200x200+100+100")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윈도우 크기 및 기준점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("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너비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x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높이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+x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좌표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+y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좌표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w.resizable(False, False)      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창 크기 조절 가능 여부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상하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좌우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5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w.mainloop()  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이벤트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처리를 위해 대기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48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윈도우를 구성하는 레이블</a:t>
            </a:r>
            <a:r>
              <a:rPr lang="en-US" altLang="ko-KR" sz="1600" dirty="0"/>
              <a:t>, </a:t>
            </a:r>
            <a:r>
              <a:rPr lang="ko-KR" altLang="en-US" sz="1600" dirty="0"/>
              <a:t>버튼</a:t>
            </a:r>
            <a:r>
              <a:rPr lang="en-US" altLang="ko-KR" sz="1600" dirty="0"/>
              <a:t>, </a:t>
            </a:r>
            <a:r>
              <a:rPr lang="ko-KR" altLang="en-US" sz="1600" dirty="0"/>
              <a:t>엔트리나 메뉴 등이 위젯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메모장과 같은 응용 프로 그램을 실행하면</a:t>
            </a:r>
            <a:r>
              <a:rPr lang="en-US" altLang="ko-KR" sz="1600" dirty="0"/>
              <a:t>, </a:t>
            </a:r>
            <a:r>
              <a:rPr lang="ko-KR" altLang="en-US" sz="1600" dirty="0"/>
              <a:t>화면에 표시되는 윈도우 안에 많은 위젯이 포함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492897"/>
            <a:ext cx="649840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8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588093"/>
            <a:ext cx="7920000" cy="49372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166829"/>
            <a:ext cx="7762161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위젯 객체를 생성하고 </a:t>
            </a:r>
            <a:r>
              <a:rPr lang="en-US" altLang="ko-KR" sz="1600" dirty="0"/>
              <a:t>configure() </a:t>
            </a:r>
            <a:r>
              <a:rPr lang="ko-KR" altLang="en-US" sz="1600" dirty="0"/>
              <a:t>또는 </a:t>
            </a:r>
            <a:r>
              <a:rPr lang="en-US" altLang="ko-KR" sz="1600" dirty="0" err="1"/>
              <a:t>config</a:t>
            </a:r>
            <a:r>
              <a:rPr lang="en-US" altLang="ko-KR" sz="1600" dirty="0"/>
              <a:t>()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실행하면 사용할 수 있는 속성의 종류를 표시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588093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588093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위젯의 사용 가능한 속성 찾기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94" y="2923641"/>
            <a:ext cx="67532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80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1" y="1540167"/>
            <a:ext cx="5019636" cy="32569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" r="15230"/>
          <a:stretch/>
        </p:blipFill>
        <p:spPr>
          <a:xfrm>
            <a:off x="4619125" y="1764504"/>
            <a:ext cx="4176464" cy="35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15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1484784"/>
            <a:ext cx="6162972" cy="46805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사용자 인터페이스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  <a:ea typeface="+mj-ea"/>
              </a:rPr>
              <a:t>GUI </a:t>
            </a:r>
            <a:r>
              <a:rPr lang="ko-KR" altLang="en-US" sz="2000" b="1" dirty="0">
                <a:latin typeface="+mj-ea"/>
                <a:ea typeface="+mj-ea"/>
              </a:rPr>
              <a:t>프로그래밍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 err="1">
                <a:latin typeface="+mj-ea"/>
                <a:ea typeface="+mj-ea"/>
              </a:rPr>
              <a:t>tkinter</a:t>
            </a:r>
            <a:r>
              <a:rPr lang="ko-KR" altLang="en-US" sz="2000" b="1" dirty="0">
                <a:latin typeface="+mj-ea"/>
                <a:ea typeface="+mj-ea"/>
              </a:rPr>
              <a:t>의 활용</a:t>
            </a: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속성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위젯에는 배경색이나 </a:t>
            </a:r>
            <a:r>
              <a:rPr lang="ko-KR" altLang="en-US" sz="1600" dirty="0" err="1"/>
              <a:t>글자색</a:t>
            </a:r>
            <a:r>
              <a:rPr lang="en-US" altLang="ko-KR" sz="1600" dirty="0"/>
              <a:t>, </a:t>
            </a:r>
            <a:r>
              <a:rPr lang="ko-KR" altLang="en-US" sz="1600" dirty="0"/>
              <a:t>크기와 커서 모양 등 여러 가지 속성 설정이 가능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위젯의 속성은 위젯을 생성할 때 설정할 수도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위젯을 생성하고 나서 필요할 때 </a:t>
            </a:r>
            <a:r>
              <a:rPr lang="en-US" altLang="ko-KR" sz="1600" dirty="0" err="1"/>
              <a:t>config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변경할 수도 있음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98" y="3284985"/>
            <a:ext cx="7334250" cy="638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73" y="4005065"/>
            <a:ext cx="73437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53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800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4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프로그램에 필요한 위젯 속성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47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032295"/>
            <a:ext cx="3836590" cy="14949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956773"/>
            <a:ext cx="6336704" cy="26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01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기본 윈도우를 생성하고</a:t>
            </a:r>
            <a:r>
              <a:rPr lang="en-US" altLang="ko-KR" sz="1600" dirty="0"/>
              <a:t>, </a:t>
            </a:r>
            <a:r>
              <a:rPr lang="ko-KR" altLang="en-US" sz="1600" dirty="0"/>
              <a:t>속성을 설정한 위젯을 만들어 윈도우에 표시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47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012"/>
          <a:stretch/>
        </p:blipFill>
        <p:spPr>
          <a:xfrm>
            <a:off x="1403648" y="2391843"/>
            <a:ext cx="6984776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</a:t>
            </a:r>
            <a:r>
              <a:rPr lang="en-US" altLang="ko-KR" smtClean="0">
                <a:solidFill>
                  <a:srgbClr val="3C479D"/>
                </a:solidFill>
              </a:rPr>
              <a:t>. </a:t>
            </a:r>
            <a:r>
              <a:rPr lang="en-US" altLang="ko-KR"/>
              <a:t>GUI </a:t>
            </a:r>
            <a:r>
              <a:rPr lang="ko-KR" altLang="en-US"/>
              <a:t>프로그래밍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/>
              <a:t>다양한 위젯의 사용</a:t>
            </a:r>
            <a:endParaRPr lang="en-US" altLang="ko-KR" sz="200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Label </a:t>
            </a:r>
            <a:r>
              <a:rPr lang="ko-KR" altLang="en-US" sz="1800" b="1" smtClean="0">
                <a:cs typeface="Arial" panose="020B0604020202020204" pitchFamily="34" charset="0"/>
              </a:rPr>
              <a:t>만들기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1988840"/>
            <a:ext cx="762394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from tkinter import *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w 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= Tk()    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기본 윈도우 객체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중간 생략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lb1 = Label(w, text="Welcome!", width=10, height=2, bg="yellow", fg="blue", relief="ridge")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lb1.pack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w.mainloop()  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이벤트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처리를 위해 대기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4245053"/>
            <a:ext cx="195289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49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</a:t>
            </a:r>
            <a:r>
              <a:rPr lang="en-US" altLang="ko-KR" smtClean="0">
                <a:solidFill>
                  <a:srgbClr val="3C479D"/>
                </a:solidFill>
              </a:rPr>
              <a:t>. </a:t>
            </a:r>
            <a:r>
              <a:rPr lang="en-US" altLang="ko-KR"/>
              <a:t>GUI </a:t>
            </a:r>
            <a:r>
              <a:rPr lang="ko-KR" altLang="en-US"/>
              <a:t>프로그래밍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/>
              <a:t>다양한 위젯의 사용</a:t>
            </a:r>
            <a:endParaRPr lang="en-US" altLang="ko-KR" sz="2000"/>
          </a:p>
          <a:p>
            <a:pPr marL="466725" lvl="2" indent="-28575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800" b="1" smtClean="0">
                <a:cs typeface="Arial" panose="020B0604020202020204" pitchFamily="34" charset="0"/>
              </a:rPr>
              <a:t>Label </a:t>
            </a:r>
            <a:r>
              <a:rPr lang="ko-KR" altLang="en-US" sz="1800" b="1">
                <a:cs typeface="Arial" panose="020B0604020202020204" pitchFamily="34" charset="0"/>
              </a:rPr>
              <a:t>파라메터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4" y="1988840"/>
            <a:ext cx="4208089" cy="22322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641" y="1988840"/>
            <a:ext cx="4147265" cy="35300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07" y="4293516"/>
            <a:ext cx="3381642" cy="24688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23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</a:t>
            </a:r>
            <a:r>
              <a:rPr lang="en-US" altLang="ko-KR" smtClean="0">
                <a:solidFill>
                  <a:srgbClr val="3C479D"/>
                </a:solidFill>
              </a:rPr>
              <a:t>. </a:t>
            </a:r>
            <a:r>
              <a:rPr lang="en-US" altLang="ko-KR"/>
              <a:t>GUI </a:t>
            </a:r>
            <a:r>
              <a:rPr lang="ko-KR" altLang="en-US"/>
              <a:t>프로그래밍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/>
              <a:t>다양한 위젯의 사용</a:t>
            </a:r>
            <a:endParaRPr lang="en-US" altLang="ko-KR" sz="200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Entry, Button </a:t>
            </a:r>
            <a:r>
              <a:rPr lang="ko-KR" altLang="en-US" sz="1800" b="1" smtClean="0">
                <a:cs typeface="Arial" panose="020B0604020202020204" pitchFamily="34" charset="0"/>
              </a:rPr>
              <a:t>만들기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1988840"/>
            <a:ext cx="7623946" cy="4497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from tkinter import 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*	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w 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= Tk()    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기본 윈도우 객체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만들기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	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중간 생략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##	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	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def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btn1_call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:	</a:t>
            </a:r>
            <a:endParaRPr lang="en-US" altLang="ko-KR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    instr = en1.</a:t>
            </a:r>
            <a:r>
              <a:rPr lang="en-US" altLang="ko-KR" sz="1400" smtClean="0">
                <a:solidFill>
                  <a:srgbClr val="008000"/>
                </a:solidFill>
                <a:cs typeface="Arial" panose="020B0604020202020204" pitchFamily="34" charset="0"/>
              </a:rPr>
              <a:t>get()	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lb1.config(text=instr, bg="green", fg="yellow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")	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    en1.config(bg="silver")	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en1 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= Entry(w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)	</a:t>
            </a:r>
            <a:endParaRPr lang="en-US" altLang="ko-KR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en1.pack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()	</a:t>
            </a:r>
            <a:endParaRPr lang="en-US" altLang="ko-KR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bt1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= Button(w, text="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확인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", width=15, borderwidth=4, cursor="hand2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")	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bt1.</a:t>
            </a:r>
            <a:r>
              <a:rPr lang="en-US" altLang="ko-KR" sz="1400" smtClean="0">
                <a:solidFill>
                  <a:srgbClr val="3C479D"/>
                </a:solidFill>
                <a:cs typeface="Arial" panose="020B0604020202020204" pitchFamily="34" charset="0"/>
              </a:rPr>
              <a:t>config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command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=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btn1_call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)	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bt1.pack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()	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3356992"/>
            <a:ext cx="1655339" cy="18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54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</a:t>
            </a:r>
            <a:r>
              <a:rPr lang="en-US" altLang="ko-KR" smtClean="0">
                <a:solidFill>
                  <a:srgbClr val="3C479D"/>
                </a:solidFill>
              </a:rPr>
              <a:t>. </a:t>
            </a:r>
            <a:r>
              <a:rPr lang="en-US" altLang="ko-KR"/>
              <a:t>GUI </a:t>
            </a:r>
            <a:r>
              <a:rPr lang="ko-KR" altLang="en-US"/>
              <a:t>프로그래밍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/>
              <a:t>다양한 위젯의 사용</a:t>
            </a:r>
            <a:endParaRPr lang="en-US" altLang="ko-KR" sz="2000"/>
          </a:p>
          <a:p>
            <a:pPr marL="466725" lvl="2" indent="-28575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800" b="1" smtClean="0">
                <a:cs typeface="Arial" panose="020B0604020202020204" pitchFamily="34" charset="0"/>
              </a:rPr>
              <a:t>Button </a:t>
            </a:r>
            <a:r>
              <a:rPr lang="ko-KR" altLang="en-US" sz="1800" b="1" smtClean="0">
                <a:cs typeface="Arial" panose="020B0604020202020204" pitchFamily="34" charset="0"/>
              </a:rPr>
              <a:t>파라메터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01" y="1968820"/>
            <a:ext cx="4104456" cy="20855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968820"/>
            <a:ext cx="4412515" cy="24125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633" y="4622667"/>
            <a:ext cx="4249447" cy="15473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3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588093"/>
            <a:ext cx="7920000" cy="49372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166829"/>
            <a:ext cx="7330113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위젯을 생성하고 윈도우에 표시한 이후에도 </a:t>
            </a:r>
            <a:r>
              <a:rPr lang="en-US" altLang="ko-KR" sz="1600" dirty="0" err="1"/>
              <a:t>config</a:t>
            </a:r>
            <a:r>
              <a:rPr lang="en-US" altLang="ko-KR" sz="1600" dirty="0"/>
              <a:t>()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사용하여 속성을 변경할 수 있음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588093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588093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위젯의 속성 변경하기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21" y="2996953"/>
            <a:ext cx="67722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03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여러 항목 중 하나를 선택할 때 사용하는 라디오버튼과 슬라이더로 숫자를 입력할 수 있는 스케일 위젯을 이용한 프로그램을 작성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47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36913"/>
            <a:ext cx="336037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47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필요한 위젯의 속성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기본 윈도우를 생성하고 레이블과 라디오버튼을 만들어 실행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47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48881"/>
            <a:ext cx="5001804" cy="23386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8689" r="4773" b="4416"/>
          <a:stretch/>
        </p:blipFill>
        <p:spPr>
          <a:xfrm>
            <a:off x="1403648" y="5085185"/>
            <a:ext cx="7056784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3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 dirty="0"/>
              <a:t>사용자 인터페이스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기본 윈도우를 생성하고 레이블과 라디오버튼을 만들어 실행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361185"/>
            <a:ext cx="7429500" cy="2095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98" y="4438924"/>
            <a:ext cx="74104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51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슬라이더의 설명을 위한 레이블과 스케일 위젯으로 만든 슬라이더를 윈도우에 추가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lvl="4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500" dirty="0"/>
              <a:t>슬라이더의 방향</a:t>
            </a:r>
            <a:r>
              <a:rPr lang="en-US" altLang="ko-KR" sz="1500" dirty="0"/>
              <a:t>( </a:t>
            </a:r>
            <a:r>
              <a:rPr lang="ko-KR" altLang="en-US" sz="1500" dirty="0"/>
              <a:t>그림 </a:t>
            </a:r>
            <a:r>
              <a:rPr lang="en-US" altLang="ko-KR" sz="1500" dirty="0"/>
              <a:t>11-13 </a:t>
            </a:r>
            <a:r>
              <a:rPr lang="ko-KR" altLang="en-US" sz="1500" dirty="0"/>
              <a:t>슬라이더 생성 </a:t>
            </a:r>
            <a:r>
              <a:rPr lang="en-US" altLang="ko-KR" sz="1500" dirty="0"/>
              <a:t>orient)</a:t>
            </a:r>
            <a:r>
              <a:rPr lang="ko-KR" altLang="en-US" sz="1500" dirty="0"/>
              <a:t>과 길이</a:t>
            </a:r>
            <a:r>
              <a:rPr lang="en-US" altLang="ko-KR" sz="1500" dirty="0"/>
              <a:t>(length)</a:t>
            </a:r>
            <a:r>
              <a:rPr lang="ko-KR" altLang="en-US" sz="1500" dirty="0"/>
              <a:t>의 기본값은 ‘</a:t>
            </a:r>
            <a:r>
              <a:rPr lang="en-US" altLang="ko-KR" sz="1500" dirty="0"/>
              <a:t>vertical’</a:t>
            </a:r>
            <a:r>
              <a:rPr lang="ko-KR" altLang="en-US" sz="1500" dirty="0"/>
              <a:t>과 </a:t>
            </a:r>
            <a:r>
              <a:rPr lang="en-US" altLang="ko-KR" sz="1500" dirty="0"/>
              <a:t>100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47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780929"/>
            <a:ext cx="739243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47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600" dirty="0"/>
              <a:t>이벤트가 발생하면 처리하기 위해 </a:t>
            </a:r>
            <a:r>
              <a:rPr lang="en-US" altLang="ko-KR" sz="1600" dirty="0" err="1"/>
              <a:t>mainloop</a:t>
            </a:r>
            <a:r>
              <a:rPr lang="en-US" altLang="ko-KR" sz="1600" dirty="0"/>
              <a:t>( )</a:t>
            </a:r>
            <a:r>
              <a:rPr lang="ko-KR" altLang="en-US" sz="1600" dirty="0"/>
              <a:t>을 마지막에 추가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677"/>
          <a:stretch/>
        </p:blipFill>
        <p:spPr>
          <a:xfrm>
            <a:off x="1331641" y="2329992"/>
            <a:ext cx="7128792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42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600" dirty="0"/>
              <a:t>이벤트가 발생하면 처리하기 위해 </a:t>
            </a:r>
            <a:r>
              <a:rPr lang="en-US" altLang="ko-KR" sz="1600" dirty="0" err="1"/>
              <a:t>mainloop</a:t>
            </a:r>
            <a:r>
              <a:rPr lang="en-US" altLang="ko-KR" sz="1600" dirty="0"/>
              <a:t>( )</a:t>
            </a:r>
            <a:r>
              <a:rPr lang="ko-KR" altLang="en-US" sz="1600" dirty="0"/>
              <a:t>을 마지막에 추가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47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4650"/>
          <a:stretch/>
        </p:blipFill>
        <p:spPr>
          <a:xfrm>
            <a:off x="1403649" y="2370544"/>
            <a:ext cx="7056784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4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588093"/>
            <a:ext cx="7920000" cy="49372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166829"/>
            <a:ext cx="7762161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정수형 변수를 만들 때는 </a:t>
            </a:r>
            <a:r>
              <a:rPr lang="en-US" altLang="ko-KR" sz="1600" dirty="0" err="1"/>
              <a:t>IntVar</a:t>
            </a:r>
            <a:r>
              <a:rPr lang="en-US" altLang="ko-KR" sz="1600" dirty="0"/>
              <a:t>(), </a:t>
            </a:r>
            <a:r>
              <a:rPr lang="ko-KR" altLang="en-US" sz="1600" dirty="0" err="1"/>
              <a:t>실수형은</a:t>
            </a:r>
            <a:r>
              <a:rPr lang="ko-KR" altLang="en-US" sz="1600" dirty="0"/>
              <a:t> </a:t>
            </a:r>
            <a:r>
              <a:rPr lang="en-US" altLang="ko-KR" sz="1600" dirty="0" err="1"/>
              <a:t>DoubleVar</a:t>
            </a:r>
            <a:r>
              <a:rPr lang="en-US" altLang="ko-KR" sz="1600" dirty="0"/>
              <a:t>(), </a:t>
            </a:r>
            <a:r>
              <a:rPr lang="ko-KR" altLang="en-US" sz="1600" dirty="0" err="1"/>
              <a:t>문자형에는</a:t>
            </a:r>
            <a:r>
              <a:rPr lang="ko-KR" altLang="en-US" sz="1600" dirty="0"/>
              <a:t> </a:t>
            </a:r>
            <a:r>
              <a:rPr lang="en-US" altLang="ko-KR" sz="1600" dirty="0" err="1"/>
              <a:t>StringVar</a:t>
            </a:r>
            <a:r>
              <a:rPr lang="en-US" altLang="ko-KR" sz="1600" dirty="0"/>
              <a:t>()</a:t>
            </a:r>
            <a:r>
              <a:rPr lang="ko-KR" altLang="en-US" sz="1600" dirty="0"/>
              <a:t>을 사용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변수의 값을 확인하거나 변경할 때에는 다음 코드처럼 </a:t>
            </a:r>
            <a:r>
              <a:rPr lang="en-US" altLang="ko-KR" sz="1600" dirty="0"/>
              <a:t>get()</a:t>
            </a:r>
            <a:r>
              <a:rPr lang="ko-KR" altLang="en-US" sz="1600" dirty="0"/>
              <a:t>과 </a:t>
            </a:r>
            <a:r>
              <a:rPr lang="en-US" altLang="ko-KR" sz="1600" dirty="0"/>
              <a:t>set()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588093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588093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en-US" altLang="ko-KR" sz="1800" dirty="0" err="1"/>
              <a:t>tkinter</a:t>
            </a:r>
            <a:r>
              <a:rPr lang="en-US" altLang="ko-KR" sz="1800" dirty="0"/>
              <a:t> </a:t>
            </a:r>
            <a:r>
              <a:rPr lang="ko-KR" altLang="en-US" sz="1800" dirty="0"/>
              <a:t>모듈에서의 변수 생성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429001"/>
            <a:ext cx="6419056" cy="244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6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</a:t>
            </a:r>
            <a:r>
              <a:rPr lang="en-US" altLang="ko-KR" smtClean="0">
                <a:solidFill>
                  <a:srgbClr val="3C479D"/>
                </a:solidFill>
              </a:rPr>
              <a:t>. </a:t>
            </a:r>
            <a:r>
              <a:rPr lang="en-US" altLang="ko-KR"/>
              <a:t>GUI </a:t>
            </a:r>
            <a:r>
              <a:rPr lang="ko-KR" altLang="en-US"/>
              <a:t>프로그래밍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/>
              <a:t>다양한 위젯의 사용</a:t>
            </a:r>
            <a:endParaRPr lang="en-US" altLang="ko-KR" sz="200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&lt;</a:t>
            </a:r>
            <a:r>
              <a:rPr lang="ko-KR" altLang="en-US" sz="1800" b="1" smtClean="0">
                <a:cs typeface="Arial" panose="020B0604020202020204" pitchFamily="34" charset="0"/>
              </a:rPr>
              <a:t>실습 </a:t>
            </a:r>
            <a:r>
              <a:rPr lang="en-US" altLang="ko-KR" sz="1800" b="1" smtClean="0">
                <a:cs typeface="Arial" panose="020B0604020202020204" pitchFamily="34" charset="0"/>
              </a:rPr>
              <a:t>11-3&gt; </a:t>
            </a:r>
            <a:r>
              <a:rPr lang="ko-KR" altLang="en-US" sz="1800" b="1" smtClean="0">
                <a:cs typeface="Arial" panose="020B0604020202020204" pitchFamily="34" charset="0"/>
              </a:rPr>
              <a:t>업그레이드 </a:t>
            </a:r>
            <a:r>
              <a:rPr lang="en-US" altLang="ko-KR" sz="1800" b="1" smtClean="0">
                <a:cs typeface="Arial" panose="020B0604020202020204" pitchFamily="34" charset="0"/>
              </a:rPr>
              <a:t>(Text box</a:t>
            </a:r>
            <a:r>
              <a:rPr lang="ko-KR" altLang="en-US" sz="1800" b="1" smtClean="0">
                <a:cs typeface="Arial" panose="020B0604020202020204" pitchFamily="34" charset="0"/>
              </a:rPr>
              <a:t>에 결과 값 쓰기</a:t>
            </a:r>
            <a:r>
              <a:rPr lang="en-US" altLang="ko-KR" sz="1800" b="1" smtClean="0">
                <a:cs typeface="Arial" panose="020B0604020202020204" pitchFamily="34" charset="0"/>
              </a:rPr>
              <a:t>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1988840"/>
            <a:ext cx="7623946" cy="3960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def 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btn1_call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():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print(x.get(), y.get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())	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객체 변수로부터 값 얻기</a:t>
            </a:r>
            <a:endParaRPr lang="en-US" altLang="ko-KR" sz="120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    line = str(x.get()) + ', ' + str(y.get()) + '\n'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    txt.insert(CURRENT, line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)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Text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box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현제 위치에 문자열 쓰기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40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bt1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= Button(w, text="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확인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", width=15, borderwidth=4, cursor="hand2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")	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bt1.config(command=btn1_call)	</a:t>
            </a:r>
            <a:endParaRPr lang="en-US" altLang="ko-KR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bt1.pack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()	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40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txt = Text(w, width=50, height=10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)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#Text box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생성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txt.pack()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524079"/>
            <a:ext cx="2038635" cy="29817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623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배치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rgbClr val="3C479D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700" dirty="0"/>
              <a:t>위에서부터 순서대로 위젯을 배치하는 </a:t>
            </a:r>
            <a:r>
              <a:rPr lang="en-US" altLang="ko-KR" sz="1700" dirty="0"/>
              <a:t>Pack </a:t>
            </a:r>
            <a:r>
              <a:rPr lang="ko-KR" altLang="en-US" sz="1700" dirty="0"/>
              <a:t>방법을 사용</a:t>
            </a:r>
            <a:endParaRPr lang="en-US" altLang="ko-KR" sz="1700" b="1" dirty="0">
              <a:solidFill>
                <a:srgbClr val="3C479D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80772"/>
            <a:ext cx="7056784" cy="17730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648319"/>
            <a:ext cx="7381875" cy="45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18231"/>
            <a:ext cx="4235976" cy="17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64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배치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600" dirty="0"/>
              <a:t>Pack</a:t>
            </a:r>
            <a:r>
              <a:rPr lang="ko-KR" altLang="en-US" sz="1600" dirty="0"/>
              <a:t>의 여러 속성 가운데 자주 사용되는 기능은 다음과 같고</a:t>
            </a:r>
            <a:r>
              <a:rPr lang="en-US" altLang="ko-KR" sz="1600" dirty="0"/>
              <a:t>, </a:t>
            </a:r>
            <a:r>
              <a:rPr lang="ko-KR" altLang="en-US" sz="1600" dirty="0"/>
              <a:t>버튼의 크기를 배치된 영역에 맞게 채우기 위해 </a:t>
            </a:r>
            <a:r>
              <a:rPr lang="en-US" altLang="ko-KR" sz="1600" dirty="0"/>
              <a:t>fill </a:t>
            </a:r>
            <a:r>
              <a:rPr lang="ko-KR" altLang="en-US" sz="1600" dirty="0"/>
              <a:t>속성을 사용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7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4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기본 윈도우에 각 위젯을 생성하고 </a:t>
            </a:r>
            <a:r>
              <a:rPr lang="en-US" altLang="ko-KR" sz="1600" dirty="0"/>
              <a:t>pack(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사용해 순서에 맞게 배치</a:t>
            </a: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50" y="1988841"/>
            <a:ext cx="7381875" cy="457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28" y="3212977"/>
            <a:ext cx="7139556" cy="17704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5134"/>
          <a:stretch/>
        </p:blipFill>
        <p:spPr>
          <a:xfrm>
            <a:off x="1619673" y="5279586"/>
            <a:ext cx="6984776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44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배치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4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기본 윈도우에 각 위젯을 생성하고 </a:t>
            </a:r>
            <a:r>
              <a:rPr lang="en-US" altLang="ko-KR" sz="1600" dirty="0"/>
              <a:t>pack(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사용해 순서에 맞게 배치</a:t>
            </a: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50" y="1988841"/>
            <a:ext cx="7381875" cy="45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887"/>
          <a:stretch/>
        </p:blipFill>
        <p:spPr>
          <a:xfrm>
            <a:off x="1482030" y="2822494"/>
            <a:ext cx="7122418" cy="198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3887"/>
          <a:stretch/>
        </p:blipFill>
        <p:spPr>
          <a:xfrm>
            <a:off x="1482030" y="4799538"/>
            <a:ext cx="7122418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11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42" y="2437910"/>
            <a:ext cx="3838751" cy="1459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배치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rgbClr val="3C479D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열과 행을 지정하는 </a:t>
            </a:r>
            <a:r>
              <a:rPr lang="en-US" altLang="ko-KR" sz="1600" dirty="0"/>
              <a:t>Grid</a:t>
            </a:r>
            <a:r>
              <a:rPr lang="ko-KR" altLang="en-US" sz="1600" dirty="0"/>
              <a:t>로 위젯을 배치</a:t>
            </a: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7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5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600" dirty="0"/>
              <a:t>Grid</a:t>
            </a:r>
            <a:r>
              <a:rPr lang="ko-KR" altLang="en-US" sz="1600" dirty="0"/>
              <a:t>의 여러 속성 가운데 자주 사용되는 기능</a:t>
            </a: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23" y="1988841"/>
            <a:ext cx="7391400" cy="428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207545"/>
            <a:ext cx="6938241" cy="23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사용자 인터페이스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사용자 </a:t>
            </a:r>
            <a:r>
              <a:rPr lang="ko-KR" altLang="en-US" sz="2000" dirty="0"/>
              <a:t>인터페이스의 </a:t>
            </a:r>
            <a:r>
              <a:rPr lang="ko-KR" altLang="en-US" sz="2000" dirty="0" smtClean="0"/>
              <a:t>다양한 활용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</a:t>
            </a:r>
            <a:endParaRPr lang="ko-KR" altLang="en-US" sz="20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사람과 컴퓨터의 </a:t>
            </a:r>
            <a:r>
              <a:rPr lang="ko-KR" altLang="en-US" sz="1800" dirty="0" smtClean="0"/>
              <a:t>상호작용에는 유연한 인터페이스가 필요하다</a:t>
            </a:r>
            <a:r>
              <a:rPr lang="en-US" altLang="ko-KR" sz="1800" dirty="0" smtClean="0"/>
              <a:t>.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smtClean="0"/>
              <a:t>대표적인 인터페이스는 키보드와 마우스가 있으며 종류는 점점 다양해지고 있다</a:t>
            </a:r>
            <a:r>
              <a:rPr lang="en-US" altLang="ko-KR" sz="18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492897"/>
            <a:ext cx="5328592" cy="35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배치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7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5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600" dirty="0"/>
              <a:t>Grid</a:t>
            </a:r>
            <a:r>
              <a:rPr lang="ko-KR" altLang="en-US" sz="1600" dirty="0"/>
              <a:t>의 여러 속성 가운데 자주 사용되는 기능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기본 윈도우에 각 위젯을 생성하고 </a:t>
            </a:r>
            <a:r>
              <a:rPr lang="en-US" altLang="ko-KR" sz="1600" dirty="0"/>
              <a:t>grid(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사용해 열과 행으로 배치</a:t>
            </a: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23" y="1988841"/>
            <a:ext cx="7391400" cy="428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780929"/>
            <a:ext cx="6004037" cy="1766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4650"/>
          <a:stretch/>
        </p:blipFill>
        <p:spPr>
          <a:xfrm>
            <a:off x="1619673" y="5085185"/>
            <a:ext cx="7056784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96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배치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기본 윈도우에 각 위젯을 생성하고 </a:t>
            </a:r>
            <a:r>
              <a:rPr lang="en-US" altLang="ko-KR" sz="1600" dirty="0"/>
              <a:t>grid(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사용해 열과 행으로 배치</a:t>
            </a: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23" y="1988841"/>
            <a:ext cx="7391400" cy="428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502"/>
          <a:stretch/>
        </p:blipFill>
        <p:spPr>
          <a:xfrm>
            <a:off x="1619672" y="2880792"/>
            <a:ext cx="6984776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34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배치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7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5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600" dirty="0"/>
              <a:t>Place</a:t>
            </a:r>
            <a:r>
              <a:rPr lang="ko-KR" altLang="en-US" sz="1600" dirty="0"/>
              <a:t>에서는 </a:t>
            </a:r>
            <a:r>
              <a:rPr lang="en-US" altLang="ko-KR" sz="1600" dirty="0"/>
              <a:t>x, y </a:t>
            </a:r>
            <a:r>
              <a:rPr lang="ko-KR" altLang="en-US" sz="1600" dirty="0"/>
              <a:t>좌표와 위젯의 크기 등을 지정하는 속성을 사용할 수 있음</a:t>
            </a: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9" y="1963902"/>
            <a:ext cx="7362825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860734"/>
            <a:ext cx="5760640" cy="1912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54" y="4542838"/>
            <a:ext cx="5260826" cy="20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9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배치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7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5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기본 윈도우와 위젯을 생성하고</a:t>
            </a:r>
            <a:r>
              <a:rPr lang="en-US" altLang="ko-KR" sz="1600" dirty="0"/>
              <a:t>, place()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위젯이 표시될 위치를 지정하는 전체 프로그램을 작성하고 실행</a:t>
            </a: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9" y="1963902"/>
            <a:ext cx="7362825" cy="457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40673"/>
          <a:stretch/>
        </p:blipFill>
        <p:spPr>
          <a:xfrm>
            <a:off x="1619672" y="3179026"/>
            <a:ext cx="7410450" cy="2520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09538" y="5517232"/>
            <a:ext cx="6954950" cy="1310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위의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line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07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을 아래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2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줄로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하여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label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객체명 사용 가능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lb1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= Label(w, text="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이    름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")	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lb1.place(x=0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y=0, width=100)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lb1.config(text="Name")</a:t>
            </a:r>
            <a:endParaRPr lang="en-US" altLang="ko-KR" sz="120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47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배치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7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5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기본 윈도우와 위젯을 생성하고</a:t>
            </a:r>
            <a:r>
              <a:rPr lang="en-US" altLang="ko-KR" sz="1600" dirty="0"/>
              <a:t>, place()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위젯이 표시될 위치를 지정하는 전체 프로그램을 작성하고 실행</a:t>
            </a: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9" y="1963902"/>
            <a:ext cx="7362825" cy="457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59326"/>
          <a:stretch/>
        </p:blipFill>
        <p:spPr>
          <a:xfrm>
            <a:off x="1547664" y="3140969"/>
            <a:ext cx="7410450" cy="172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31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588093"/>
            <a:ext cx="7920000" cy="49372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166829"/>
            <a:ext cx="7762161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en-US" altLang="ko-KR" sz="1500" dirty="0" err="1"/>
              <a:t>Tk.geometry</a:t>
            </a:r>
            <a:r>
              <a:rPr lang="en-US" altLang="ko-KR" sz="1500" dirty="0"/>
              <a:t>()</a:t>
            </a:r>
            <a:r>
              <a:rPr lang="ko-KR" altLang="en-US" sz="1500" dirty="0"/>
              <a:t>를 사용하면 실행 윈도우의 크기뿐 아니라</a:t>
            </a:r>
            <a:r>
              <a:rPr lang="en-US" altLang="ko-KR" sz="1500" dirty="0"/>
              <a:t>, </a:t>
            </a:r>
            <a:r>
              <a:rPr lang="ko-KR" altLang="en-US" sz="1500" dirty="0"/>
              <a:t>윈도우가 나타나는 스크린의 위치도 설정할 수 있음</a:t>
            </a:r>
            <a:endParaRPr lang="en-US" altLang="ko-KR" sz="15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en-US" altLang="ko-KR" sz="1500" dirty="0"/>
              <a:t>geometry() </a:t>
            </a:r>
            <a:r>
              <a:rPr lang="ko-KR" altLang="en-US" sz="1500" dirty="0" err="1"/>
              <a:t>메소드의</a:t>
            </a:r>
            <a:r>
              <a:rPr lang="ko-KR" altLang="en-US" sz="1500" dirty="0"/>
              <a:t> 인수는 문자열 형식이며</a:t>
            </a:r>
            <a:r>
              <a:rPr lang="en-US" altLang="ko-KR" sz="1500" dirty="0"/>
              <a:t>, </a:t>
            </a:r>
            <a:r>
              <a:rPr lang="ko-KR" altLang="en-US" sz="1500" dirty="0"/>
              <a:t>가로</a:t>
            </a:r>
            <a:r>
              <a:rPr lang="en-US" altLang="ko-KR" sz="1500" dirty="0"/>
              <a:t>, </a:t>
            </a:r>
            <a:r>
              <a:rPr lang="ko-KR" altLang="en-US" sz="1500" dirty="0"/>
              <a:t>세로의 크기와 </a:t>
            </a:r>
            <a:r>
              <a:rPr lang="en-US" altLang="ko-KR" sz="1500" dirty="0"/>
              <a:t>x, y </a:t>
            </a:r>
            <a:r>
              <a:rPr lang="ko-KR" altLang="en-US" sz="1500" dirty="0" err="1"/>
              <a:t>좌표값으로</a:t>
            </a:r>
            <a:r>
              <a:rPr lang="ko-KR" altLang="en-US" sz="1500" dirty="0"/>
              <a:t> 사용</a:t>
            </a:r>
            <a:endParaRPr lang="en-US" altLang="ko-KR" sz="15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588093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588093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윈도우의 크기와 위치 설정하기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380465"/>
            <a:ext cx="5965921" cy="18631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355"/>
          <a:stretch/>
        </p:blipFill>
        <p:spPr>
          <a:xfrm>
            <a:off x="2411760" y="5229036"/>
            <a:ext cx="5242942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53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이벤트 처리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lvl="4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버튼 클릭이나 키보드 입력 등의 이벤트가 감지되면 그에 알맞은 동작을 만들어야 함</a:t>
            </a:r>
            <a:endParaRPr lang="en-US" altLang="ko-KR" sz="1600" dirty="0"/>
          </a:p>
          <a:p>
            <a:pPr lvl="4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이벤트 처리는 함수를 이용하여 필요한 동작을 정의</a:t>
            </a:r>
            <a:endParaRPr lang="en-US" altLang="ko-KR" sz="16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7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139658"/>
            <a:ext cx="5760640" cy="33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93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이벤트 처리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lvl="4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버튼 위젯의 </a:t>
            </a:r>
            <a:r>
              <a:rPr lang="en-US" altLang="ko-KR" sz="1600" dirty="0"/>
              <a:t>command </a:t>
            </a:r>
            <a:r>
              <a:rPr lang="ko-KR" altLang="en-US" sz="1600" dirty="0"/>
              <a:t>속성에 이벤트 처리 함수를 지정</a:t>
            </a:r>
            <a:endParaRPr lang="en-US" altLang="ko-KR" sz="1600" dirty="0"/>
          </a:p>
          <a:p>
            <a:pPr lvl="4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lvl="4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lvl="4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lvl="4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버튼 위젯의 </a:t>
            </a:r>
            <a:r>
              <a:rPr lang="en-US" altLang="ko-KR" sz="1600" dirty="0"/>
              <a:t>bind()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이벤트 처리 함수를 지정</a:t>
            </a: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20889"/>
            <a:ext cx="7096125" cy="1114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47" y="4149081"/>
            <a:ext cx="70675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37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이벤트 처리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800" b="1" dirty="0">
              <a:solidFill>
                <a:srgbClr val="3C479D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이름과 전화번호를 입력하고 버튼을 누르면 입력한 데이터를 쉘에 출력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엔트리에 입력된 값은 </a:t>
            </a:r>
            <a:r>
              <a:rPr lang="en-US" altLang="ko-KR" sz="1600" dirty="0"/>
              <a:t>get()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추출</a:t>
            </a:r>
            <a:endParaRPr lang="en-US" altLang="ko-KR" sz="16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1"/>
            <a:ext cx="7381875" cy="400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36" y="2852217"/>
            <a:ext cx="6076920" cy="13418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5008"/>
          <a:stretch/>
        </p:blipFill>
        <p:spPr>
          <a:xfrm>
            <a:off x="1520309" y="4725145"/>
            <a:ext cx="7012132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3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769229"/>
            <a:ext cx="5917664" cy="11557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이벤트 처리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엔트리에 입력된 값은 </a:t>
            </a:r>
            <a:r>
              <a:rPr lang="en-US" altLang="ko-KR" sz="1600" dirty="0"/>
              <a:t>get()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추출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이벤트 처리 함수를 위젯의 </a:t>
            </a:r>
            <a:r>
              <a:rPr lang="en-US" altLang="ko-KR" sz="1600" dirty="0"/>
              <a:t>command </a:t>
            </a:r>
            <a:r>
              <a:rPr lang="ko-KR" altLang="en-US" sz="1600" dirty="0"/>
              <a:t>속성에 연결한 전체 프로그램</a:t>
            </a:r>
            <a:endParaRPr lang="en-US" altLang="ko-KR" sz="16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988841"/>
            <a:ext cx="7381875" cy="4000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4270"/>
          <a:stretch/>
        </p:blipFill>
        <p:spPr>
          <a:xfrm>
            <a:off x="1501319" y="4205289"/>
            <a:ext cx="7103129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8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사용자 인터페이스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사용자 인터페이스의 개념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사람과 컴퓨터가 상호작용하는 방법을 의미하며</a:t>
            </a:r>
            <a:r>
              <a:rPr lang="en-US" altLang="ko-KR" sz="1600" dirty="0"/>
              <a:t>, </a:t>
            </a:r>
            <a:r>
              <a:rPr lang="ko-KR" altLang="en-US" sz="1600" dirty="0"/>
              <a:t>편리하고 효율적인 의사소통이 목적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사용자 인터페이스를 위해서는 키보드나 마우스</a:t>
            </a:r>
            <a:r>
              <a:rPr lang="en-US" altLang="ko-KR" sz="1600" dirty="0"/>
              <a:t>, </a:t>
            </a:r>
            <a:r>
              <a:rPr lang="ko-KR" altLang="en-US" sz="1600" dirty="0"/>
              <a:t>스크린 등 다양한 도구와 방법이 필요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사용자 인터페이스는 원하는 기능을 쉽게 찾고 사용하기 쉬워야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간결하고 명확하게 명령이 전달되어야 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68415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이벤트 처리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이벤트 처리 함수를 위젯의 </a:t>
            </a:r>
            <a:r>
              <a:rPr lang="en-US" altLang="ko-KR" sz="1600" dirty="0"/>
              <a:t>command </a:t>
            </a:r>
            <a:r>
              <a:rPr lang="ko-KR" altLang="en-US" sz="1600" dirty="0"/>
              <a:t>속성에 연결한 전체 프로그램</a:t>
            </a:r>
            <a:endParaRPr lang="en-US" altLang="ko-KR" sz="16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1"/>
            <a:ext cx="7381875" cy="400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223"/>
          <a:stretch/>
        </p:blipFill>
        <p:spPr>
          <a:xfrm>
            <a:off x="1527087" y="2852217"/>
            <a:ext cx="7005353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17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en-US" altLang="ko-KR" dirty="0"/>
              <a:t>GUI </a:t>
            </a:r>
            <a:r>
              <a:rPr lang="ko-KR" altLang="en-US" dirty="0"/>
              <a:t>프로그래밍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다양한 위젯의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rgbClr val="3C479D"/>
                </a:solidFill>
              </a:rPr>
              <a:t>위젯의 이벤트 처리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b="1" dirty="0">
              <a:solidFill>
                <a:srgbClr val="3C479D"/>
              </a:solidFill>
            </a:endParaRP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en-US" altLang="ko-KR" sz="1600" dirty="0"/>
              <a:t>bind( )</a:t>
            </a:r>
            <a:r>
              <a:rPr lang="ko-KR" altLang="en-US" sz="1600" dirty="0"/>
              <a:t>로 이벤트 처리 함수를 연결하려면 프로그램을 다음과 같이 수정</a:t>
            </a: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1"/>
            <a:ext cx="7381875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909"/>
          <a:stretch/>
        </p:blipFill>
        <p:spPr>
          <a:xfrm>
            <a:off x="1558230" y="2884332"/>
            <a:ext cx="697421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34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4000" dirty="0" err="1"/>
              <a:t>tkinter</a:t>
            </a:r>
            <a:r>
              <a:rPr lang="ko-KR" altLang="en-US" sz="4000" dirty="0"/>
              <a:t>의 활용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3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b="1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/>
              <a:t>2</a:t>
            </a:r>
            <a:r>
              <a:rPr lang="ko-KR" altLang="en-US" sz="1600" dirty="0"/>
              <a:t>개의 숫자를 입력하고 연산의 종류를 선택하면 결과를 출력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기본 윈도우와 필요한 위젯을 모두 생성한 다음</a:t>
            </a:r>
            <a:r>
              <a:rPr lang="en-US" altLang="ko-KR" sz="1600" dirty="0"/>
              <a:t>, Grid</a:t>
            </a:r>
            <a:r>
              <a:rPr lang="ko-KR" altLang="en-US" sz="1600" dirty="0"/>
              <a:t>로 열과 행 번호를 지정하여 배치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24744"/>
            <a:ext cx="73723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16" y="1988120"/>
            <a:ext cx="7432124" cy="17633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4156" b="23953"/>
          <a:stretch/>
        </p:blipFill>
        <p:spPr>
          <a:xfrm>
            <a:off x="1403649" y="4377827"/>
            <a:ext cx="705678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58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기본 윈도우와 필요한 위젯을 모두 생성한 다음</a:t>
            </a:r>
            <a:r>
              <a:rPr lang="en-US" altLang="ko-KR" sz="1600" dirty="0"/>
              <a:t>, Grid</a:t>
            </a:r>
            <a:r>
              <a:rPr lang="ko-KR" altLang="en-US" sz="1600" dirty="0"/>
              <a:t>로 열과 행 번호를 지정하여 배치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24744"/>
            <a:ext cx="7372350" cy="400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047"/>
          <a:stretch/>
        </p:blipFill>
        <p:spPr>
          <a:xfrm>
            <a:off x="1259632" y="2492896"/>
            <a:ext cx="7128792" cy="714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4063"/>
          <a:stretch/>
        </p:blipFill>
        <p:spPr>
          <a:xfrm>
            <a:off x="1288207" y="3211013"/>
            <a:ext cx="7100217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3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/>
              <a:t>2</a:t>
            </a:r>
            <a:r>
              <a:rPr lang="ko-KR" altLang="en-US" sz="1600" dirty="0"/>
              <a:t>개의 숫자 엔트리에 입력된 값을 추출하여 계산하는 </a:t>
            </a:r>
            <a:r>
              <a:rPr lang="en-US" altLang="ko-KR" sz="1600" dirty="0"/>
              <a:t>4</a:t>
            </a:r>
            <a:r>
              <a:rPr lang="ko-KR" altLang="en-US" sz="1600" dirty="0"/>
              <a:t>개의 함수를 정의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24744"/>
            <a:ext cx="73723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378" b="50724"/>
          <a:stretch/>
        </p:blipFill>
        <p:spPr>
          <a:xfrm>
            <a:off x="1403649" y="2060848"/>
            <a:ext cx="6912768" cy="28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88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/>
              <a:t>2</a:t>
            </a:r>
            <a:r>
              <a:rPr lang="ko-KR" altLang="en-US" sz="1600" dirty="0"/>
              <a:t>개의 숫자 엔트리에 입력된 값을 추출하여 계산하는 </a:t>
            </a:r>
            <a:r>
              <a:rPr lang="en-US" altLang="ko-KR" sz="1600" dirty="0"/>
              <a:t>4</a:t>
            </a:r>
            <a:r>
              <a:rPr lang="ko-KR" altLang="en-US" sz="1600" dirty="0"/>
              <a:t>개의 함수를 정의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24744"/>
            <a:ext cx="7372350" cy="400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9276" r="5378"/>
          <a:stretch/>
        </p:blipFill>
        <p:spPr>
          <a:xfrm>
            <a:off x="1403649" y="1998805"/>
            <a:ext cx="6912768" cy="2923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35" y="5048167"/>
            <a:ext cx="6683304" cy="135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34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하나의 프로그램으로 </a:t>
            </a:r>
            <a:r>
              <a:rPr lang="en-US" altLang="ko-KR" sz="1600" dirty="0"/>
              <a:t>(1) </a:t>
            </a:r>
            <a:r>
              <a:rPr lang="ko-KR" altLang="en-US" sz="1600" dirty="0"/>
              <a:t>위젯 만들기와 </a:t>
            </a:r>
            <a:r>
              <a:rPr lang="en-US" altLang="ko-KR" sz="1600" dirty="0"/>
              <a:t>(2) </a:t>
            </a:r>
            <a:r>
              <a:rPr lang="ko-KR" altLang="en-US" sz="1600" dirty="0"/>
              <a:t>함수 정의 코드를 저장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0" y="1148372"/>
            <a:ext cx="7372350" cy="400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006"/>
          <a:stretch/>
        </p:blipFill>
        <p:spPr>
          <a:xfrm>
            <a:off x="1403648" y="2023148"/>
            <a:ext cx="6912768" cy="2295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90" y="4422581"/>
            <a:ext cx="7410450" cy="466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921038"/>
            <a:ext cx="1959492" cy="18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6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 err="1"/>
              <a:t>그림판의</a:t>
            </a:r>
            <a:r>
              <a:rPr lang="ko-KR" altLang="en-US" sz="1600" dirty="0"/>
              <a:t> 모양을 먼저 만들고 처리할 동작을 함수로 만들어 위젯에 연결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기본 윈도우를 생성하고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그림을 그리기 위해 캔버스 위젯을 추가</a:t>
            </a:r>
            <a:endParaRPr lang="en-US" altLang="ko-KR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46418"/>
            <a:ext cx="7410450" cy="466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78556"/>
            <a:ext cx="6009104" cy="17717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4365104"/>
            <a:ext cx="7334250" cy="1409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3"/>
          <a:stretch/>
        </p:blipFill>
        <p:spPr>
          <a:xfrm>
            <a:off x="6228184" y="4346554"/>
            <a:ext cx="2847880" cy="24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0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7992888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그림을 그릴 때 필요한 버튼을 배치하기 위해 프레임을 만들고 캔버스 아래에 추가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버튼 </a:t>
            </a:r>
            <a:r>
              <a:rPr lang="en-US" altLang="ko-KR" sz="1600" dirty="0"/>
              <a:t>4</a:t>
            </a:r>
            <a:r>
              <a:rPr lang="ko-KR" altLang="en-US" sz="1600" dirty="0"/>
              <a:t>개를 만들어 프레임에 추가하고</a:t>
            </a:r>
            <a:r>
              <a:rPr lang="en-US" altLang="ko-KR" sz="1600" dirty="0"/>
              <a:t>, </a:t>
            </a:r>
            <a:r>
              <a:rPr lang="ko-KR" altLang="en-US" sz="1600" dirty="0"/>
              <a:t>행과 열 번호를 지정하여 </a:t>
            </a:r>
            <a:r>
              <a:rPr lang="en-US" altLang="ko-KR" sz="1600" dirty="0"/>
              <a:t>Grid</a:t>
            </a:r>
            <a:r>
              <a:rPr lang="ko-KR" altLang="en-US" sz="1600" dirty="0"/>
              <a:t>로 배치</a:t>
            </a:r>
            <a:endParaRPr lang="en-US" altLang="ko-KR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172628"/>
            <a:ext cx="7410450" cy="466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4281"/>
          <a:stretch/>
        </p:blipFill>
        <p:spPr>
          <a:xfrm>
            <a:off x="1331640" y="2419882"/>
            <a:ext cx="7056784" cy="561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626" y="3296607"/>
            <a:ext cx="7029250" cy="35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3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사용자 인터페이스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사용자 인터페이스의 개념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사람과 컴퓨터가 상호작용하는 방법을 의미하며</a:t>
            </a:r>
            <a:r>
              <a:rPr lang="en-US" altLang="ko-KR" sz="1600" dirty="0"/>
              <a:t>, </a:t>
            </a:r>
            <a:r>
              <a:rPr lang="ko-KR" altLang="en-US" sz="1600" dirty="0"/>
              <a:t>편리하고 효율적인 의사소통이 목적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사용자 인터페이스를 위해서는 키보드나 마우스</a:t>
            </a:r>
            <a:r>
              <a:rPr lang="en-US" altLang="ko-KR" sz="1600" dirty="0"/>
              <a:t>, </a:t>
            </a:r>
            <a:r>
              <a:rPr lang="ko-KR" altLang="en-US" sz="1600" dirty="0"/>
              <a:t>스크린 등 다양한 도구와 방법이 필요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사용자 인터페이스는 원하는 기능을 쉽게 찾고 사용하기 쉬워야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간결하고 명확하게 명령이 전달되어야 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53085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600" dirty="0"/>
              <a:t>각 버튼을 클릭할 때 실행할 동작을 다음과 같이 함수로 정의</a:t>
            </a:r>
            <a:endParaRPr lang="en-US" altLang="ko-KR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172628"/>
            <a:ext cx="7410450" cy="466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063280"/>
            <a:ext cx="7128792" cy="35918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468348"/>
            <a:ext cx="6138148" cy="13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97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r>
              <a:rPr lang="ko-KR" altLang="en-US" sz="1600" dirty="0"/>
              <a:t>각 버튼을 생성하는 문장에 </a:t>
            </a:r>
            <a:r>
              <a:rPr lang="en-US" altLang="ko-KR" sz="1600" dirty="0"/>
              <a:t>command </a:t>
            </a:r>
            <a:r>
              <a:rPr lang="ko-KR" altLang="en-US" sz="1600" dirty="0"/>
              <a:t>속성을 추가해서 이벤트 처리 함수를 연결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r>
              <a:rPr lang="ko-KR" altLang="en-US" sz="1600" dirty="0"/>
              <a:t>캔버스 위에서 그림을 그리는 함수를 정의</a:t>
            </a:r>
            <a:endParaRPr lang="en-US" altLang="ko-KR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172628"/>
            <a:ext cx="7410450" cy="466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6716"/>
          <a:stretch/>
        </p:blipFill>
        <p:spPr>
          <a:xfrm>
            <a:off x="1331640" y="2420888"/>
            <a:ext cx="6912768" cy="1238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5397"/>
          <a:stretch/>
        </p:blipFill>
        <p:spPr>
          <a:xfrm>
            <a:off x="1314917" y="4221088"/>
            <a:ext cx="700149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7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7920880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r>
              <a:rPr lang="ko-KR" altLang="en-US" sz="1600" dirty="0"/>
              <a:t>캔버스 위에서 마우스 왼쪽 버튼을 눌렀을 때</a:t>
            </a:r>
            <a:r>
              <a:rPr lang="en-US" altLang="ko-KR" sz="1600" dirty="0"/>
              <a:t>(), </a:t>
            </a:r>
            <a:r>
              <a:rPr lang="ko-KR" altLang="en-US" sz="1600" dirty="0"/>
              <a:t>처리할 동작으로 </a:t>
            </a:r>
            <a:r>
              <a:rPr lang="en-US" altLang="ko-KR" sz="1600" dirty="0" err="1"/>
              <a:t>f_draw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함수를 연결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cv.bind</a:t>
            </a:r>
            <a:r>
              <a:rPr lang="en-US" altLang="ko-KR" sz="1600" dirty="0"/>
              <a:t>( ))</a:t>
            </a:r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r>
              <a:rPr lang="ko-KR" altLang="en-US" sz="1600" dirty="0"/>
              <a:t>작성한 전체 프로그램</a:t>
            </a:r>
            <a:endParaRPr lang="en-US" altLang="ko-KR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172628"/>
            <a:ext cx="7410450" cy="466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877" b="-10062"/>
          <a:stretch/>
        </p:blipFill>
        <p:spPr>
          <a:xfrm>
            <a:off x="1395335" y="2526574"/>
            <a:ext cx="6921081" cy="3983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6113" b="19847"/>
          <a:stretch/>
        </p:blipFill>
        <p:spPr>
          <a:xfrm>
            <a:off x="1403649" y="3350073"/>
            <a:ext cx="691276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30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9"/>
            </a:pPr>
            <a:r>
              <a:rPr lang="ko-KR" altLang="en-US" sz="1600" dirty="0"/>
              <a:t>작성한 전체 프로그램</a:t>
            </a:r>
            <a:endParaRPr lang="en-US" altLang="ko-KR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172628"/>
            <a:ext cx="7410450" cy="466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6956"/>
          <a:stretch/>
        </p:blipFill>
        <p:spPr>
          <a:xfrm>
            <a:off x="1331640" y="2071944"/>
            <a:ext cx="6912768" cy="781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6845"/>
          <a:stretch/>
        </p:blipFill>
        <p:spPr>
          <a:xfrm>
            <a:off x="1359003" y="2850127"/>
            <a:ext cx="688540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271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9"/>
            </a:pPr>
            <a:r>
              <a:rPr lang="ko-KR" altLang="en-US" sz="1600" dirty="0"/>
              <a:t>작성한 전체 프로그램</a:t>
            </a:r>
            <a:endParaRPr lang="en-US" altLang="ko-KR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172628"/>
            <a:ext cx="7410450" cy="466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7569"/>
          <a:stretch/>
        </p:blipFill>
        <p:spPr>
          <a:xfrm>
            <a:off x="1403649" y="2078556"/>
            <a:ext cx="684076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7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7920880" cy="5476503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r>
              <a:rPr lang="ko-KR" altLang="en-US" sz="1600" dirty="0"/>
              <a:t>캔버스 위에서 마우스 왼쪽 버튼을 눌렀을 때</a:t>
            </a:r>
            <a:r>
              <a:rPr lang="en-US" altLang="ko-KR" sz="1600" dirty="0"/>
              <a:t>(), </a:t>
            </a:r>
            <a:r>
              <a:rPr lang="ko-KR" altLang="en-US" sz="1600" dirty="0"/>
              <a:t>처리할 동작으로 </a:t>
            </a:r>
            <a:r>
              <a:rPr lang="en-US" altLang="ko-KR" sz="1600" dirty="0" err="1"/>
              <a:t>f_draw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함수를 연결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cv.bind</a:t>
            </a:r>
            <a:r>
              <a:rPr lang="en-US" altLang="ko-KR" sz="1600" dirty="0"/>
              <a:t>( ))</a:t>
            </a:r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172628"/>
            <a:ext cx="7410450" cy="466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877" b="-10062"/>
          <a:stretch/>
        </p:blipFill>
        <p:spPr>
          <a:xfrm>
            <a:off x="1395335" y="2526574"/>
            <a:ext cx="6921081" cy="3983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212" y="3140968"/>
            <a:ext cx="7173326" cy="31436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7462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7533915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24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7173326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98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en-US" altLang="ko-KR" dirty="0" err="1"/>
              <a:t>tkinter</a:t>
            </a:r>
            <a:r>
              <a:rPr lang="ko-KR" altLang="en-US" dirty="0"/>
              <a:t>의 활용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116470" cy="544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66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mtClean="0">
                <a:solidFill>
                  <a:srgbClr val="3C479D"/>
                </a:solidFill>
              </a:rPr>
              <a:t>01. </a:t>
            </a:r>
            <a:r>
              <a:rPr lang="en-US" altLang="ko-KR">
                <a:solidFill>
                  <a:srgbClr val="3C479D"/>
                </a:solidFill>
              </a:rPr>
              <a:t>. </a:t>
            </a:r>
            <a:r>
              <a:rPr lang="en-US" altLang="ko-KR"/>
              <a:t>tkinter</a:t>
            </a:r>
            <a:r>
              <a:rPr lang="ko-KR" altLang="en-US"/>
              <a:t>의 활용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568952" cy="5544616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1800" b="1" dirty="0" smtClean="0">
                <a:cs typeface="Arial" panose="020B0604020202020204" pitchFamily="34" charset="0"/>
              </a:rPr>
              <a:t>[</a:t>
            </a:r>
            <a:r>
              <a:rPr lang="ko-KR" altLang="en-US" sz="1800" b="1" dirty="0" smtClean="0">
                <a:cs typeface="Arial" panose="020B0604020202020204" pitchFamily="34" charset="0"/>
              </a:rPr>
              <a:t>실습</a:t>
            </a:r>
            <a:r>
              <a:rPr lang="en-US" altLang="ko-KR" sz="1800" b="1" dirty="0" smtClean="0">
                <a:cs typeface="Arial" panose="020B0604020202020204" pitchFamily="34" charset="0"/>
              </a:rPr>
              <a:t>]</a:t>
            </a:r>
            <a:r>
              <a:rPr lang="ko-KR" altLang="en-US" sz="1800" dirty="0" smtClean="0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카페 메뉴</a:t>
            </a:r>
            <a:r>
              <a:rPr lang="ko-KR" altLang="en-US" sz="1800" smtClean="0">
                <a:cs typeface="Arial" panose="020B0604020202020204" pitchFamily="34" charset="0"/>
              </a:rPr>
              <a:t> 주문 받기를 윈도우 방식으로 처리 </a:t>
            </a:r>
            <a:r>
              <a:rPr lang="en-US" altLang="ko-KR" sz="1800" smtClean="0">
                <a:cs typeface="Arial" panose="020B0604020202020204" pitchFamily="34" charset="0"/>
              </a:rPr>
              <a:t>(1)</a:t>
            </a:r>
            <a:endParaRPr lang="en-US" altLang="ko-KR" sz="1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5596" y="1484783"/>
            <a:ext cx="7596844" cy="1192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딕셔너리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 </a:t>
            </a:r>
            <a:r>
              <a:rPr lang="ko-KR" alt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기반 주문 처리 윈도우를 구성하시오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 신청을 메뉴별 개별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Button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구성하여 버튼 클릭으로 주문 처리</a:t>
            </a:r>
            <a:endParaRPr lang="en-US" altLang="ko-KR" sz="12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주문내역은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orders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딕셔너리로 구성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중복되는 메뉴 주문은 수량 증가로 처리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 내역이 추가될 때마다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Text box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에 주문내역 출력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5596" y="2794601"/>
            <a:ext cx="7596844" cy="3816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menu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= {'COFFEE': [['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에스프레소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3.0], 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아메리카노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3.0], 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카페라떼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카프치노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4.0]],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'LATTE': [['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말차라떼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초코라떼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카페라떼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4.0]],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'TEA': [['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청귤차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자몽차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레몬차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카모마일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'ADE': [['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자몽에이드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레몬에이드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청포도에이드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'JUICE': [['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망고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바나나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딸기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키위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'SMOOTHIE': [['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청귤스무디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요거트스무디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'MILK TEA': [['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흑당밀크티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달고나밀크티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', 4.5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]]}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menugroup = {}  #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대분류 메뉴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orders = {}     #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주문내역 </a:t>
            </a:r>
            <a:r>
              <a:rPr lang="ko-KR" altLang="en-US" sz="12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딕셔너리</a:t>
            </a:r>
            <a:endParaRPr lang="en-US" altLang="ko-KR" sz="120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#def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new_menugroup():    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대분류 메뉴표 딕셔너리 생성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#def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win_text_insert():  #Text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박스에 주문내역 갱신 출력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#def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btn_menu(i, j):     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주문 메뉴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orders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딕셔어리에 추가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(i: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클릭 버튼 행 번호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, j: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클릭 버튼 열번호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068960"/>
            <a:ext cx="4061618" cy="30565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8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사용자 인터페이스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사용자 인터페이스의 종류 </a:t>
            </a:r>
            <a:endParaRPr lang="en-US" altLang="ko-KR" sz="20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b="1" dirty="0">
                <a:solidFill>
                  <a:srgbClr val="3C479D"/>
                </a:solidFill>
              </a:rPr>
              <a:t>CUI(Character UI) </a:t>
            </a:r>
            <a:r>
              <a:rPr lang="ko-KR" altLang="en-US" sz="1800" b="1" dirty="0">
                <a:solidFill>
                  <a:srgbClr val="3C479D"/>
                </a:solidFill>
              </a:rPr>
              <a:t>혹은 </a:t>
            </a:r>
            <a:r>
              <a:rPr lang="en-US" altLang="ko-KR" sz="1800" b="1" dirty="0">
                <a:solidFill>
                  <a:srgbClr val="3C479D"/>
                </a:solidFill>
              </a:rPr>
              <a:t>CLI(Command-line UI) </a:t>
            </a:r>
            <a:r>
              <a:rPr lang="ko-KR" altLang="en-US" sz="1800" b="1" dirty="0">
                <a:solidFill>
                  <a:srgbClr val="3C479D"/>
                </a:solidFill>
              </a:rPr>
              <a:t>방식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키보드를 사용한 텍스트 입력 방식으로 명령을 전달하여 사용자가 원하는 동작이나 프로그램을 실행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/>
              <a:t>DOS </a:t>
            </a:r>
            <a:r>
              <a:rPr lang="ko-KR" altLang="en-US" sz="1600" dirty="0"/>
              <a:t>쉘이나 프로그래밍에 활용하고 있는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쉘 등에서는 명령어를 직접 입력하는 </a:t>
            </a:r>
            <a:r>
              <a:rPr lang="en-US" altLang="ko-KR" sz="1600" dirty="0"/>
              <a:t>CUI </a:t>
            </a:r>
            <a:r>
              <a:rPr lang="ko-KR" altLang="en-US" sz="1600" dirty="0"/>
              <a:t>방식을 사용</a:t>
            </a: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70" y="3641426"/>
            <a:ext cx="5252060" cy="29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33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mtClean="0">
                <a:solidFill>
                  <a:srgbClr val="3C479D"/>
                </a:solidFill>
              </a:rPr>
              <a:t>01. </a:t>
            </a:r>
            <a:r>
              <a:rPr lang="en-US" altLang="ko-KR">
                <a:solidFill>
                  <a:srgbClr val="3C479D"/>
                </a:solidFill>
              </a:rPr>
              <a:t>. </a:t>
            </a:r>
            <a:r>
              <a:rPr lang="en-US" altLang="ko-KR"/>
              <a:t>tkinter</a:t>
            </a:r>
            <a:r>
              <a:rPr lang="ko-KR" altLang="en-US"/>
              <a:t>의 활용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568952" cy="5544616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1800" b="1" dirty="0" smtClean="0">
                <a:cs typeface="Arial" panose="020B0604020202020204" pitchFamily="34" charset="0"/>
              </a:rPr>
              <a:t>[</a:t>
            </a:r>
            <a:r>
              <a:rPr lang="ko-KR" altLang="en-US" sz="1800" b="1" dirty="0" smtClean="0">
                <a:cs typeface="Arial" panose="020B0604020202020204" pitchFamily="34" charset="0"/>
              </a:rPr>
              <a:t>실습</a:t>
            </a:r>
            <a:r>
              <a:rPr lang="en-US" altLang="ko-KR" sz="1800" b="1" dirty="0" smtClean="0">
                <a:cs typeface="Arial" panose="020B0604020202020204" pitchFamily="34" charset="0"/>
              </a:rPr>
              <a:t>]</a:t>
            </a:r>
            <a:r>
              <a:rPr lang="ko-KR" altLang="en-US" sz="1800" dirty="0" smtClean="0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카페 메뉴</a:t>
            </a:r>
            <a:r>
              <a:rPr lang="ko-KR" altLang="en-US" sz="1800" smtClean="0">
                <a:cs typeface="Arial" panose="020B0604020202020204" pitchFamily="34" charset="0"/>
              </a:rPr>
              <a:t> 주문 받기를 윈도우 방식으로 처리 </a:t>
            </a:r>
            <a:r>
              <a:rPr lang="en-US" altLang="ko-KR" sz="1800" smtClean="0">
                <a:cs typeface="Arial" panose="020B0604020202020204" pitchFamily="34" charset="0"/>
              </a:rPr>
              <a:t>(2)</a:t>
            </a:r>
            <a:endParaRPr lang="en-US" altLang="ko-KR" sz="1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5596" y="1484784"/>
            <a:ext cx="7596844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############# Main ###############################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new_menugroup()     #menu(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소분류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딕셔너리로부터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menugroup(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대분류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딕셔너리 구성</a:t>
            </a:r>
          </a:p>
          <a:p>
            <a:pPr>
              <a:buClr>
                <a:srgbClr val="3C479D"/>
              </a:buClr>
            </a:pPr>
            <a:endParaRPr lang="ko-KR" altLang="en-US" sz="100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기본 윈도우 생성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w = Tk()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w.title("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부천대학 컴퓨터소프트웨어과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Dreammer Cafe")      #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윈도우 타이틀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("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제목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")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w.geometry("700x500+100+100")     #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윈도우 크기 및 기준점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("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너비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x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높이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+x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좌표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+y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좌표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")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w.resizable(1, 1)       #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창 크기 조절 가능 여부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상하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좌우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3C479D"/>
              </a:buClr>
            </a:pPr>
            <a:endParaRPr lang="en-US" altLang="ko-KR" sz="100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#menu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딕셔너리 기반 주문 버튼 생성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ix, iy = (0, 0)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xp, yp = (0, 0)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for menugrp, mlist in menu.items():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xp = 10;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yp = iy * 30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Label(w, text=menugrp, bg="maroon", fg="yellow", relief="ridge").place(x=xp, y=yp, width=100)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ix = 0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for mmenu, price in mlist: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xp = 120 + ix * 140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menutxt = mmenu + ' ' * int(14 - len(mmenu) * 1.0) + str(price)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#Button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클릭 시 호출 함수로 번튼 위치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행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열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전달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&gt;&gt; lambda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함수 호출 방식 적용</a:t>
            </a:r>
          </a:p>
          <a:p>
            <a:pPr>
              <a:buClr>
                <a:srgbClr val="3C479D"/>
              </a:buClr>
            </a:pP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Button(w, text=menutxt, </a:t>
            </a:r>
            <a:r>
              <a:rPr lang="en-US" altLang="ko-KR" sz="1100" b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command=lambda i=ix, j=iy: btn_menu(i, j)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anchor='w', bg="lightgray", fg="navy", relief="raised",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    overrelief="sunken").place(x=xp, y=yp, width=130)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ix += 1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iy += 1</a:t>
            </a:r>
          </a:p>
          <a:p>
            <a:pPr>
              <a:buClr>
                <a:srgbClr val="3C479D"/>
              </a:buClr>
            </a:pPr>
            <a:endParaRPr lang="en-US" altLang="ko-KR" sz="100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#Text box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생성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주문내역 표시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txt1 = Text(w)      #Text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위젯 생성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txt1.place(x=120, y=yp+40, width=550, height=250)</a:t>
            </a:r>
          </a:p>
          <a:p>
            <a:pPr>
              <a:buClr>
                <a:srgbClr val="3C479D"/>
              </a:buClr>
            </a:pPr>
            <a:endParaRPr lang="en-US" altLang="ko-KR" sz="100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w.mainloop()  #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이벤트 처리를 위해 대기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#################################################</a:t>
            </a:r>
            <a:endParaRPr lang="en-US" altLang="ko-KR" sz="10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334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smtClean="0">
                <a:solidFill>
                  <a:srgbClr val="3C479D"/>
                </a:solidFill>
              </a:rPr>
              <a:t>01. </a:t>
            </a:r>
            <a:r>
              <a:rPr lang="en-US" altLang="ko-KR">
                <a:solidFill>
                  <a:srgbClr val="3C479D"/>
                </a:solidFill>
              </a:rPr>
              <a:t>. </a:t>
            </a:r>
            <a:r>
              <a:rPr lang="en-US" altLang="ko-KR"/>
              <a:t>tkinter</a:t>
            </a:r>
            <a:r>
              <a:rPr lang="ko-KR" altLang="en-US"/>
              <a:t>의 활용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568952" cy="5544616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1800" b="1" dirty="0" smtClean="0">
                <a:cs typeface="Arial" panose="020B0604020202020204" pitchFamily="34" charset="0"/>
              </a:rPr>
              <a:t>[</a:t>
            </a:r>
            <a:r>
              <a:rPr lang="ko-KR" altLang="en-US" sz="1800" b="1" dirty="0" smtClean="0">
                <a:cs typeface="Arial" panose="020B0604020202020204" pitchFamily="34" charset="0"/>
              </a:rPr>
              <a:t>실습</a:t>
            </a:r>
            <a:r>
              <a:rPr lang="en-US" altLang="ko-KR" sz="1800" b="1" dirty="0" smtClean="0">
                <a:cs typeface="Arial" panose="020B0604020202020204" pitchFamily="34" charset="0"/>
              </a:rPr>
              <a:t>]</a:t>
            </a:r>
            <a:r>
              <a:rPr lang="ko-KR" altLang="en-US" sz="1800" dirty="0" smtClean="0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카페 메뉴</a:t>
            </a:r>
            <a:r>
              <a:rPr lang="ko-KR" altLang="en-US" sz="1800" smtClean="0">
                <a:cs typeface="Arial" panose="020B0604020202020204" pitchFamily="34" charset="0"/>
              </a:rPr>
              <a:t> 주문 받기를 윈도우 방식으로 처리 </a:t>
            </a:r>
            <a:r>
              <a:rPr lang="en-US" altLang="ko-KR" sz="1800" smtClean="0">
                <a:cs typeface="Arial" panose="020B0604020202020204" pitchFamily="34" charset="0"/>
              </a:rPr>
              <a:t>(3)</a:t>
            </a:r>
            <a:endParaRPr lang="en-US" altLang="ko-KR" sz="1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5596" y="1484784"/>
            <a:ext cx="7596844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def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win_text_insert():  </a:t>
            </a:r>
            <a:r>
              <a:rPr lang="en-US" altLang="ko-KR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#Text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박스에 주문내역 갱신 출력</a:t>
            </a:r>
          </a:p>
          <a:p>
            <a:pPr>
              <a:buClr>
                <a:srgbClr val="3C479D"/>
              </a:buClr>
            </a:pP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global orders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global txt1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txt1.delete(1.0, 100.100)   #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이전 내용 삭제</a:t>
            </a:r>
          </a:p>
          <a:p>
            <a:pPr>
              <a:buClr>
                <a:srgbClr val="3C479D"/>
              </a:buClr>
            </a:pP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totqty, totwon = (0, 0)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seq = 0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for mmenu, olist in orders.items():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seq += 1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price, qty, totprice = olist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line = "[{0:&gt;2}] {1:&lt;10} {2:&gt;5}  {3:&gt;3}  {4:&gt;8}".format(seq, mmenu, price, qty, totprice)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txt1.insert(CURRENT, line+'\n')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totwon += totprice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totqty += qty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line = "{}".format("-"*42)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txt1.insert(CURRENT, line+'\n')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line = "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주문 합계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: {0:&gt;16}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잔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{1:&gt;10}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원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".format(totqty, totwon)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txt1.insert(CURRENT, line+'\n</a:t>
            </a:r>
            <a:r>
              <a:rPr lang="en-US" altLang="ko-KR" sz="10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')</a:t>
            </a:r>
          </a:p>
          <a:p>
            <a:pPr>
              <a:buClr>
                <a:srgbClr val="3C479D"/>
              </a:buClr>
            </a:pPr>
            <a:endParaRPr lang="en-US" altLang="ko-KR" sz="100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endParaRPr lang="en-US" altLang="ko-KR" sz="100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def </a:t>
            </a:r>
            <a:r>
              <a:rPr lang="en-US" altLang="ko-KR" sz="1200" b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btn_menu(i, j):     </a:t>
            </a:r>
            <a:r>
              <a:rPr lang="en-US" altLang="ko-KR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주문 메뉴 </a:t>
            </a:r>
            <a:r>
              <a:rPr lang="en-US" altLang="ko-KR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orders 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딕셔어리에 추가 </a:t>
            </a:r>
            <a:r>
              <a:rPr lang="en-US" altLang="ko-KR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(i: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클릭 버튼 행 번호</a:t>
            </a:r>
            <a:r>
              <a:rPr lang="en-US" altLang="ko-KR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j:</a:t>
            </a:r>
            <a:r>
              <a:rPr lang="ko-KR" altLang="en-US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클릭 버튼 열번호</a:t>
            </a:r>
            <a:r>
              <a:rPr lang="en-US" altLang="ko-KR" sz="12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global menu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mkey = menugroup[j]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mlist = menu.get(mkey)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mmenu = mlist[i][0];   price = mlist[i][1];   qty = 1;   totprice = mlist[i][1] * 1000;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#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주문내역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orders 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딕셔너리에 추가</a:t>
            </a:r>
          </a:p>
          <a:p>
            <a:pPr>
              <a:buClr>
                <a:srgbClr val="3C479D"/>
              </a:buClr>
            </a:pP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if mmenu in orders.keys():  #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중복되는 주문 메뉴는 수량만 증가 처리</a:t>
            </a:r>
          </a:p>
          <a:p>
            <a:pPr>
              <a:buClr>
                <a:srgbClr val="3C479D"/>
              </a:buClr>
            </a:pP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orderlist = orders.get(mmenu)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price, qty, totprice = orderlist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qty += 1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totprice = price * 1000 * qty</a:t>
            </a:r>
          </a:p>
          <a:p>
            <a:pPr>
              <a:buClr>
                <a:srgbClr val="3C479D"/>
              </a:buClr>
            </a:pP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orders[mmenu] = [price, qty, totprice]  #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주문 메뉴 갱신 또는 추가 처리</a:t>
            </a:r>
          </a:p>
          <a:p>
            <a:pPr>
              <a:buClr>
                <a:srgbClr val="3C479D"/>
              </a:buClr>
            </a:pP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win_text_insert()   #</a:t>
            </a:r>
            <a:r>
              <a:rPr lang="ko-KR" altLang="en-US" sz="10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주문 버튼 </a:t>
            </a:r>
            <a:r>
              <a:rPr lang="ko-KR" altLang="en-US" sz="10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생성</a:t>
            </a:r>
            <a:endParaRPr lang="en-US" altLang="ko-KR" sz="100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endParaRPr lang="en-US" altLang="ko-KR" sz="100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endParaRPr lang="en-US" altLang="ko-KR" sz="10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4152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212977"/>
            <a:ext cx="4628767" cy="33573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사용자 인터페이스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사용자 인터페이스의 종류 </a:t>
            </a:r>
            <a:endParaRPr lang="en-US" altLang="ko-KR" sz="20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b="1" dirty="0">
                <a:solidFill>
                  <a:srgbClr val="3C479D"/>
                </a:solidFill>
              </a:rPr>
              <a:t>GUI(Graphic UI) </a:t>
            </a:r>
            <a:r>
              <a:rPr lang="ko-KR" altLang="en-US" sz="1800" b="1" dirty="0">
                <a:solidFill>
                  <a:srgbClr val="3C479D"/>
                </a:solidFill>
              </a:rPr>
              <a:t>방식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화면의 특정 지점을 클릭하거나 드래그하는 등의 방식으로 사용자의 명령을 컴퓨터에게 전달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스마트폰에서는 스크린 터치와 같은 직관적이고 편리한 여러 가지 인터페이스 기술이 활용</a:t>
            </a:r>
            <a:endParaRPr lang="en-US" altLang="ko-KR" sz="1600" b="1" dirty="0">
              <a:solidFill>
                <a:srgbClr val="3C47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46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사용자 인터페이스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45365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사용자 인터페이스의 종류 </a:t>
            </a:r>
            <a:endParaRPr lang="en-US" altLang="ko-KR" sz="20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b="1" dirty="0">
                <a:solidFill>
                  <a:srgbClr val="3C479D"/>
                </a:solidFill>
              </a:rPr>
              <a:t>NUI(Natural UI) </a:t>
            </a:r>
            <a:r>
              <a:rPr lang="ko-KR" altLang="en-US" sz="1800" b="1" dirty="0">
                <a:solidFill>
                  <a:srgbClr val="3C479D"/>
                </a:solidFill>
              </a:rPr>
              <a:t>방식</a:t>
            </a:r>
            <a:endParaRPr lang="en-US" altLang="ko-KR" sz="1800" b="1" dirty="0">
              <a:solidFill>
                <a:srgbClr val="3C479D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사람의 음성과 표정</a:t>
            </a:r>
            <a:r>
              <a:rPr lang="en-US" altLang="ko-KR" sz="1600" dirty="0"/>
              <a:t>, </a:t>
            </a:r>
            <a:r>
              <a:rPr lang="ko-KR" altLang="en-US" sz="1600" dirty="0"/>
              <a:t>몸이나 손가락의 움직임 등을 인식하여 사용자가 원하는 명령을 입력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실행한 결과를 표현할 때에도 사람의 자연스러운 표현 방법처럼 출력하는 방식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얼굴 표정</a:t>
            </a:r>
            <a:r>
              <a:rPr lang="en-US" altLang="ko-KR" sz="1600" dirty="0"/>
              <a:t>, </a:t>
            </a:r>
            <a:r>
              <a:rPr lang="ko-KR" altLang="en-US" sz="1600" dirty="0"/>
              <a:t>심지어 뇌파나 맥박</a:t>
            </a:r>
            <a:r>
              <a:rPr lang="en-US" altLang="ko-KR" sz="1600" dirty="0"/>
              <a:t>, </a:t>
            </a:r>
            <a:r>
              <a:rPr lang="ko-KR" altLang="en-US" sz="1600" dirty="0"/>
              <a:t>체온 같은 생체 정보를 측정하여 사람의 기분이나 상태에 맞추어 필요한 동작을 실행하는 진보된 형태의 인터페이스 기술</a:t>
            </a:r>
            <a:endParaRPr lang="en-US" altLang="ko-KR" sz="1600" b="1" dirty="0">
              <a:solidFill>
                <a:srgbClr val="3C479D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9"/>
          <a:stretch/>
        </p:blipFill>
        <p:spPr>
          <a:xfrm>
            <a:off x="5076056" y="2132857"/>
            <a:ext cx="3702794" cy="34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13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12872</TotalTime>
  <Words>2849</Words>
  <Application>Microsoft Office PowerPoint</Application>
  <PresentationFormat>화면 슬라이드 쇼(4:3)</PresentationFormat>
  <Paragraphs>486</Paragraphs>
  <Slides>72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1" baseType="lpstr">
      <vt:lpstr>Adobe Kaiti Std R</vt:lpstr>
      <vt:lpstr>HY견고딕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11. 그래픽 프로그래밍</vt:lpstr>
      <vt:lpstr>PowerPoint 프레젠테이션</vt:lpstr>
      <vt:lpstr>PowerPoint 프레젠테이션</vt:lpstr>
      <vt:lpstr>01. 사용자 인터페이스</vt:lpstr>
      <vt:lpstr>01. 사용자 인터페이스</vt:lpstr>
      <vt:lpstr>01. 사용자 인터페이스</vt:lpstr>
      <vt:lpstr>01. 사용자 인터페이스</vt:lpstr>
      <vt:lpstr>01. 사용자 인터페이스</vt:lpstr>
      <vt:lpstr>01. 사용자 인터페이스</vt:lpstr>
      <vt:lpstr>PowerPoint 프레젠테이션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02. GUI 프로그래밍 </vt:lpstr>
      <vt:lpstr>PowerPoint 프레젠테이션</vt:lpstr>
      <vt:lpstr>01. tkinter의 활용</vt:lpstr>
      <vt:lpstr>01. tkinter의 활용</vt:lpstr>
      <vt:lpstr>01. tkinter의 활용</vt:lpstr>
      <vt:lpstr>01. tkinter의 활용</vt:lpstr>
      <vt:lpstr>01. tkinter의 활용</vt:lpstr>
      <vt:lpstr>01. tkinter의 활용</vt:lpstr>
      <vt:lpstr>01. tkinter의 활용</vt:lpstr>
      <vt:lpstr>01. tkinter의 활용</vt:lpstr>
      <vt:lpstr>01. tkinter의 활용</vt:lpstr>
      <vt:lpstr>01. tkinter의 활용</vt:lpstr>
      <vt:lpstr>01. tkinter의 활용</vt:lpstr>
      <vt:lpstr>01. tkinter의 활용</vt:lpstr>
      <vt:lpstr>01. tkinter의 활용</vt:lpstr>
      <vt:lpstr>01. tkinter의 활용</vt:lpstr>
      <vt:lpstr>01. tkinter의 활용</vt:lpstr>
      <vt:lpstr>01. tkinter의 활용</vt:lpstr>
      <vt:lpstr>01. . tkinter의 활용 </vt:lpstr>
      <vt:lpstr>01. . tkinter의 활용 </vt:lpstr>
      <vt:lpstr>01. . tkinter의 활용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정기철;이종원</dc:creator>
  <cp:lastModifiedBy>ADMIN</cp:lastModifiedBy>
  <cp:revision>1302</cp:revision>
  <dcterms:created xsi:type="dcterms:W3CDTF">2012-07-11T10:23:22Z</dcterms:created>
  <dcterms:modified xsi:type="dcterms:W3CDTF">2023-06-12T23:41:15Z</dcterms:modified>
</cp:coreProperties>
</file>